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00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DBAF35-0F18-47FE-AC35-DEA7F753B720}" type="datetimeFigureOut">
              <a:rPr lang="en-US" smtClean="0"/>
              <a:t>14-Jan-25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D0B75-D600-4C8D-BB23-8C56CB829CDE}" type="slidenum">
              <a:rPr lang="en-US" smtClean="0"/>
              <a:t>‹#›</a:t>
            </a:fld>
            <a:endParaRPr lang="en-US"/>
          </a:p>
        </p:txBody>
      </p:sp>
    </p:spTree>
    <p:extLst>
      <p:ext uri="{BB962C8B-B14F-4D97-AF65-F5344CB8AC3E}">
        <p14:creationId xmlns:p14="http://schemas.microsoft.com/office/powerpoint/2010/main" val="907385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D8D0B75-D600-4C8D-BB23-8C56CB829CDE}" type="slidenum">
              <a:rPr lang="en-US" smtClean="0"/>
              <a:t>1</a:t>
            </a:fld>
            <a:endParaRPr lang="en-US"/>
          </a:p>
        </p:txBody>
      </p:sp>
    </p:spTree>
    <p:extLst>
      <p:ext uri="{BB962C8B-B14F-4D97-AF65-F5344CB8AC3E}">
        <p14:creationId xmlns:p14="http://schemas.microsoft.com/office/powerpoint/2010/main" val="2586799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754093DB-B921-4F2A-B3DF-10D497BDA803}" type="datetimeFigureOut">
              <a:rPr lang="en-US" smtClean="0"/>
              <a:t>14-Jan-25</a:t>
            </a:fld>
            <a:endParaRPr 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10FB0487-F15E-4ABB-97F3-FD959ABE028D}" type="slidenum">
              <a:rPr lang="en-US" smtClean="0"/>
              <a:t>‹#›</a:t>
            </a:fld>
            <a:endParaRPr lang="en-US"/>
          </a:p>
        </p:txBody>
      </p:sp>
    </p:spTree>
    <p:extLst>
      <p:ext uri="{BB962C8B-B14F-4D97-AF65-F5344CB8AC3E}">
        <p14:creationId xmlns:p14="http://schemas.microsoft.com/office/powerpoint/2010/main" val="1641876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4093DB-B921-4F2A-B3DF-10D497BDA803}" type="datetimeFigureOut">
              <a:rPr lang="en-US" smtClean="0"/>
              <a:t>14-Jan-25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1130369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4093DB-B921-4F2A-B3DF-10D497BDA803}" type="datetimeFigureOut">
              <a:rPr lang="en-US" smtClean="0"/>
              <a:t>14-Jan-25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325472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4093DB-B921-4F2A-B3DF-10D497BDA803}" type="datetimeFigureOut">
              <a:rPr lang="en-US" smtClean="0"/>
              <a:t>14-Jan-25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1045209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4093DB-B921-4F2A-B3DF-10D497BDA803}" type="datetimeFigureOut">
              <a:rPr lang="en-US" smtClean="0"/>
              <a:t>14-Jan-25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40998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4093DB-B921-4F2A-B3DF-10D497BDA803}" type="datetimeFigureOut">
              <a:rPr lang="en-US" smtClean="0"/>
              <a:t>14-Jan-25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98740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4093DB-B921-4F2A-B3DF-10D497BDA803}" type="datetimeFigureOut">
              <a:rPr lang="en-US" smtClean="0"/>
              <a:t>14-Jan-25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290224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4093DB-B921-4F2A-B3DF-10D497BDA803}" type="datetimeFigureOut">
              <a:rPr lang="en-US" smtClean="0"/>
              <a:t>14-Jan-25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345703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4093DB-B921-4F2A-B3DF-10D497BDA803}" type="datetimeFigureOut">
              <a:rPr lang="en-US" smtClean="0"/>
              <a:t>14-Jan-25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FB0487-F15E-4ABB-97F3-FD959ABE028D}" type="slidenum">
              <a:rPr lang="en-US" smtClean="0"/>
              <a:t>‹#›</a:t>
            </a:fld>
            <a:endParaRPr lang="en-US"/>
          </a:p>
        </p:txBody>
      </p:sp>
    </p:spTree>
    <p:extLst>
      <p:ext uri="{BB962C8B-B14F-4D97-AF65-F5344CB8AC3E}">
        <p14:creationId xmlns:p14="http://schemas.microsoft.com/office/powerpoint/2010/main" val="264176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754093DB-B921-4F2A-B3DF-10D497BDA803}" type="datetimeFigureOut">
              <a:rPr lang="en-US" smtClean="0"/>
              <a:t>14-Jan-25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0FB0487-F15E-4ABB-97F3-FD959ABE028D}" type="slidenum">
              <a:rPr lang="en-US" smtClean="0"/>
              <a:t>‹#›</a:t>
            </a:fld>
            <a:endParaRPr lang="en-US"/>
          </a:p>
        </p:txBody>
      </p:sp>
    </p:spTree>
    <p:extLst>
      <p:ext uri="{BB962C8B-B14F-4D97-AF65-F5344CB8AC3E}">
        <p14:creationId xmlns:p14="http://schemas.microsoft.com/office/powerpoint/2010/main" val="2695825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754093DB-B921-4F2A-B3DF-10D497BDA803}" type="datetimeFigureOut">
              <a:rPr lang="en-US" smtClean="0"/>
              <a:t>14-Jan-25</a:t>
            </a:fld>
            <a:endParaRPr 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0FB0487-F15E-4ABB-97F3-FD959ABE028D}" type="slidenum">
              <a:rPr lang="en-US" smtClean="0"/>
              <a:t>‹#›</a:t>
            </a:fld>
            <a:endParaRPr lang="en-US"/>
          </a:p>
        </p:txBody>
      </p:sp>
    </p:spTree>
    <p:extLst>
      <p:ext uri="{BB962C8B-B14F-4D97-AF65-F5344CB8AC3E}">
        <p14:creationId xmlns:p14="http://schemas.microsoft.com/office/powerpoint/2010/main" val="22235838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754093DB-B921-4F2A-B3DF-10D497BDA803}" type="datetimeFigureOut">
              <a:rPr lang="en-US" smtClean="0"/>
              <a:t>14-Jan-25</a:t>
            </a:fld>
            <a:endParaRPr lang="en-U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10FB0487-F15E-4ABB-97F3-FD959ABE028D}" type="slidenum">
              <a:rPr lang="en-US" smtClean="0"/>
              <a:t>‹#›</a:t>
            </a:fld>
            <a:endParaRPr lang="en-US"/>
          </a:p>
        </p:txBody>
      </p:sp>
    </p:spTree>
    <p:extLst>
      <p:ext uri="{BB962C8B-B14F-4D97-AF65-F5344CB8AC3E}">
        <p14:creationId xmlns:p14="http://schemas.microsoft.com/office/powerpoint/2010/main" val="308484550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p:cNvSpPr txBox="1"/>
          <p:nvPr/>
        </p:nvSpPr>
        <p:spPr>
          <a:xfrm>
            <a:off x="2514601" y="152400"/>
            <a:ext cx="3733800" cy="523220"/>
          </a:xfrm>
          <a:prstGeom prst="rect">
            <a:avLst/>
          </a:prstGeom>
          <a:noFill/>
        </p:spPr>
        <p:txBody>
          <a:bodyPr wrap="square" rtlCol="0">
            <a:spAutoFit/>
          </a:bodyPr>
          <a:lstStyle/>
          <a:p>
            <a:pPr algn="ctr"/>
            <a:r>
              <a:rPr lang="en-US" sz="2800" b="1" dirty="0" err="1" smtClean="0">
                <a:solidFill>
                  <a:srgbClr val="FF0000"/>
                </a:solidFill>
              </a:rPr>
              <a:t>nanoBalkan</a:t>
            </a:r>
            <a:r>
              <a:rPr lang="en-US" sz="2800" b="1" dirty="0" smtClean="0">
                <a:solidFill>
                  <a:srgbClr val="FF0000"/>
                </a:solidFill>
              </a:rPr>
              <a:t> </a:t>
            </a:r>
            <a:r>
              <a:rPr lang="en-US" sz="2800" b="1" dirty="0">
                <a:solidFill>
                  <a:srgbClr val="FF0000"/>
                </a:solidFill>
              </a:rPr>
              <a:t>– WEBINAR                      </a:t>
            </a:r>
          </a:p>
        </p:txBody>
      </p:sp>
      <p:sp>
        <p:nvSpPr>
          <p:cNvPr id="8" name="TextBox 7"/>
          <p:cNvSpPr txBox="1"/>
          <p:nvPr/>
        </p:nvSpPr>
        <p:spPr>
          <a:xfrm>
            <a:off x="2705101" y="1458307"/>
            <a:ext cx="3429000" cy="369332"/>
          </a:xfrm>
          <a:prstGeom prst="rect">
            <a:avLst/>
          </a:prstGeom>
          <a:noFill/>
        </p:spPr>
        <p:txBody>
          <a:bodyPr wrap="square" rtlCol="0">
            <a:spAutoFit/>
          </a:bodyPr>
          <a:lstStyle/>
          <a:p>
            <a:pPr algn="ctr"/>
            <a:r>
              <a:rPr lang="en-US" b="1" dirty="0">
                <a:solidFill>
                  <a:srgbClr val="FF0000"/>
                </a:solidFill>
              </a:rPr>
              <a:t>Prof</a:t>
            </a:r>
            <a:r>
              <a:rPr lang="en-US" b="1" dirty="0" smtClean="0">
                <a:solidFill>
                  <a:srgbClr val="FF0000"/>
                </a:solidFill>
              </a:rPr>
              <a:t>. </a:t>
            </a:r>
            <a:r>
              <a:rPr lang="en-US" b="1" dirty="0">
                <a:solidFill>
                  <a:srgbClr val="FF0000"/>
                </a:solidFill>
              </a:rPr>
              <a:t>Dr. </a:t>
            </a:r>
            <a:r>
              <a:rPr lang="en-US" b="1" dirty="0" smtClean="0">
                <a:solidFill>
                  <a:srgbClr val="FF0000"/>
                </a:solidFill>
              </a:rPr>
              <a:t>Giuseppe Maruccio</a:t>
            </a:r>
            <a:r>
              <a:rPr lang="en-US" b="1" baseline="30000" dirty="0" smtClean="0">
                <a:solidFill>
                  <a:srgbClr val="FF0000"/>
                </a:solidFill>
              </a:rPr>
              <a:t>1,2</a:t>
            </a:r>
            <a:endParaRPr lang="en-US" b="1" baseline="30000" dirty="0">
              <a:solidFill>
                <a:srgbClr val="FF0000"/>
              </a:solidFill>
            </a:endParaRPr>
          </a:p>
        </p:txBody>
      </p:sp>
      <p:sp>
        <p:nvSpPr>
          <p:cNvPr id="10" name="TextBox 9"/>
          <p:cNvSpPr txBox="1"/>
          <p:nvPr/>
        </p:nvSpPr>
        <p:spPr>
          <a:xfrm>
            <a:off x="685800" y="5879068"/>
            <a:ext cx="7848600" cy="369332"/>
          </a:xfrm>
          <a:prstGeom prst="rect">
            <a:avLst/>
          </a:prstGeom>
          <a:noFill/>
        </p:spPr>
        <p:txBody>
          <a:bodyPr wrap="square" rtlCol="0">
            <a:spAutoFit/>
          </a:bodyPr>
          <a:lstStyle/>
          <a:p>
            <a:r>
              <a:rPr lang="en-GB" b="1" dirty="0" smtClean="0">
                <a:solidFill>
                  <a:srgbClr val="FF0000"/>
                </a:solidFill>
              </a:rPr>
              <a:t>Tue</a:t>
            </a:r>
            <a:r>
              <a:rPr lang="en-GB" b="1" dirty="0" smtClean="0">
                <a:solidFill>
                  <a:srgbClr val="FF0000"/>
                </a:solidFill>
              </a:rPr>
              <a:t>sday, </a:t>
            </a:r>
            <a:r>
              <a:rPr lang="en-GB" b="1" dirty="0" smtClean="0">
                <a:solidFill>
                  <a:srgbClr val="FF0000"/>
                </a:solidFill>
              </a:rPr>
              <a:t>18</a:t>
            </a:r>
            <a:r>
              <a:rPr lang="en-GB" b="1" dirty="0" smtClean="0">
                <a:solidFill>
                  <a:srgbClr val="FF0000"/>
                </a:solidFill>
              </a:rPr>
              <a:t> February 2025 – 16:00 (CET) </a:t>
            </a:r>
            <a:endParaRPr lang="en-US" b="1" dirty="0">
              <a:solidFill>
                <a:srgbClr val="FF0000"/>
              </a:solidFill>
            </a:endParaRPr>
          </a:p>
        </p:txBody>
      </p:sp>
      <p:sp>
        <p:nvSpPr>
          <p:cNvPr id="11" name="TextBox 10"/>
          <p:cNvSpPr txBox="1"/>
          <p:nvPr/>
        </p:nvSpPr>
        <p:spPr>
          <a:xfrm>
            <a:off x="500388" y="2514600"/>
            <a:ext cx="8153399" cy="3323987"/>
          </a:xfrm>
          <a:prstGeom prst="rect">
            <a:avLst/>
          </a:prstGeom>
          <a:noFill/>
        </p:spPr>
        <p:txBody>
          <a:bodyPr wrap="square" rtlCol="0">
            <a:spAutoFit/>
          </a:bodyPr>
          <a:lstStyle/>
          <a:p>
            <a:pPr algn="just"/>
            <a:r>
              <a:rPr lang="en-GB" sz="1000" dirty="0"/>
              <a:t>Lab-on-chip devices integrating miniaturized sensors attracted large interest for medical diagnostics and drug screening as well as food and environmental monitoring. In this respect, electrochemical impedance spectroscopy allows the development of multipurpose biochips with integrated microfluidic components. Such biochips were demonstrated to be suitable for ultrasensitive detection of biomarkers in flow immunoassays providing tools useful to achieve a diagnosis of tumours (or other diseases) and monitor their evolution by liquid biopsy approaches. On the other hand, the same impedance sensors with few modifications can enable viability, cytotoxicity, migration and proliferation assays on cell populations providing a suitable platform for gaining further insight on the disease and perform drug research. For exploiting the full advantages of a lab on a chip approach, microfluidic components for fluid handling and cell separation/isolation can be integrated with the transducers. For increasing sensitivity, advanced read-out approaches can be employed when needed (e.g. in the case of small molecules) exploiting </a:t>
            </a:r>
            <a:r>
              <a:rPr lang="en-GB" sz="1000" dirty="0" err="1"/>
              <a:t>magnetoresistive</a:t>
            </a:r>
            <a:r>
              <a:rPr lang="en-GB" sz="1000" dirty="0"/>
              <a:t>, </a:t>
            </a:r>
            <a:r>
              <a:rPr lang="en-GB" sz="1000" dirty="0" err="1"/>
              <a:t>plasmonic</a:t>
            </a:r>
            <a:r>
              <a:rPr lang="en-GB" sz="1000" dirty="0"/>
              <a:t>, SAW and SRR transducers while advances in gas sensing can enable diagnostic approaches based on </a:t>
            </a:r>
            <a:r>
              <a:rPr lang="en-GB" sz="1000" dirty="0" err="1"/>
              <a:t>volatilomics</a:t>
            </a:r>
            <a:r>
              <a:rPr lang="en-GB" sz="1000" dirty="0"/>
              <a:t>. </a:t>
            </a:r>
            <a:endParaRPr lang="en-US" sz="1000" dirty="0"/>
          </a:p>
          <a:p>
            <a:pPr algn="just"/>
            <a:r>
              <a:rPr lang="en-GB" sz="1000" dirty="0"/>
              <a:t>More recently, </a:t>
            </a:r>
            <a:r>
              <a:rPr lang="en-GB" sz="1000" dirty="0" err="1"/>
              <a:t>microphysiological</a:t>
            </a:r>
            <a:r>
              <a:rPr lang="en-GB" sz="1000" dirty="0"/>
              <a:t> systems, organ-on-chip and </a:t>
            </a:r>
            <a:r>
              <a:rPr lang="en-GB" sz="1000" dirty="0" err="1"/>
              <a:t>multiorgans</a:t>
            </a:r>
            <a:r>
              <a:rPr lang="en-GB" sz="1000" dirty="0"/>
              <a:t> </a:t>
            </a:r>
            <a:r>
              <a:rPr lang="en-GB" sz="1000" dirty="0" err="1"/>
              <a:t>microdevices</a:t>
            </a:r>
            <a:r>
              <a:rPr lang="en-GB" sz="1000" dirty="0"/>
              <a:t> attracted considerable attention as novel tools for high-throughput and high-content research to achieve an improved understanding of diseases and to accelerate the drug development process towards more precise and eventually personalized standards. To take full advantage of their capabilities and accelerate research, they should be combined with efficient analytical methods. A recent trend consists in the on-chip integration of in-line miniaturized sensors to replace off chip assays on manually extracted samples. This approach offers great opportunities for enabling continuous and automated data collection and in-situ monitoring of functional indicators and biological responses. It also facilitates real-time decision making. The range of </a:t>
            </a:r>
            <a:r>
              <a:rPr lang="en-GB" sz="1000" dirty="0" err="1"/>
              <a:t>monitorable</a:t>
            </a:r>
            <a:r>
              <a:rPr lang="en-GB" sz="1000" dirty="0"/>
              <a:t> parameters include barrier integrity, oxygen concentration and inflammation response (e.g., cytokines production) as well as electrical and mechanical signals.</a:t>
            </a:r>
            <a:endParaRPr lang="en-US" sz="1000" dirty="0"/>
          </a:p>
          <a:p>
            <a:pPr algn="just"/>
            <a:r>
              <a:rPr lang="en-GB" sz="1000" dirty="0"/>
              <a:t>This presentation will introduce the field and outline the research activities and achievements within the </a:t>
            </a:r>
            <a:r>
              <a:rPr lang="en-GB" sz="1000" dirty="0" err="1"/>
              <a:t>Omnics</a:t>
            </a:r>
            <a:r>
              <a:rPr lang="en-GB" sz="1000" dirty="0"/>
              <a:t> group. </a:t>
            </a:r>
            <a:r>
              <a:rPr lang="en-GB" sz="1000" dirty="0" smtClean="0"/>
              <a:t>These </a:t>
            </a:r>
            <a:r>
              <a:rPr lang="en-GB" sz="1000" dirty="0"/>
              <a:t>activities are conducted in collaboration with national and international partners. Furthermore, the </a:t>
            </a:r>
            <a:r>
              <a:rPr lang="en-GB" sz="1000" dirty="0" err="1"/>
              <a:t>Omnics</a:t>
            </a:r>
            <a:r>
              <a:rPr lang="en-GB" sz="1000" dirty="0"/>
              <a:t> laboratories serve as the Italian node of the European Infrastructure on Magnetism (funded by the ISABEL project, H2020-INFRADEV-2018-2020, Grant No. 871106) and are also part of the Italian Innovative Research Infrastructure on applied Superconductivity (IRIS, Prot. IR0000003). Opportunities and insights from these infrastructures will also be discussed, along with the dissemination opportunities within ERN-</a:t>
            </a:r>
            <a:r>
              <a:rPr lang="en-GB" sz="1000" dirty="0" err="1"/>
              <a:t>ApuliaMED</a:t>
            </a:r>
            <a:r>
              <a:rPr lang="en-GB" sz="1000" dirty="0"/>
              <a:t> project</a:t>
            </a:r>
            <a:r>
              <a:rPr lang="en-GB" sz="1000" dirty="0" smtClean="0"/>
              <a:t>.</a:t>
            </a:r>
            <a:endParaRPr lang="en-US" sz="1000" dirty="0"/>
          </a:p>
        </p:txBody>
      </p:sp>
      <p:sp>
        <p:nvSpPr>
          <p:cNvPr id="2" name="Arrow: Right 1">
            <a:extLst>
              <a:ext uri="{FF2B5EF4-FFF2-40B4-BE49-F238E27FC236}">
                <a16:creationId xmlns="" xmlns:a16="http://schemas.microsoft.com/office/drawing/2014/main" id="{23AB7088-F5EA-7D76-E6F0-1AD618A3F692}"/>
              </a:ext>
            </a:extLst>
          </p:cNvPr>
          <p:cNvSpPr/>
          <p:nvPr/>
        </p:nvSpPr>
        <p:spPr>
          <a:xfrm>
            <a:off x="4724400" y="5943600"/>
            <a:ext cx="609600" cy="234494"/>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 xmlns:a16="http://schemas.microsoft.com/office/drawing/2014/main" id="{EA780A0A-A64C-E3E3-6BFE-8C0B05E4EE0C}"/>
              </a:ext>
            </a:extLst>
          </p:cNvPr>
          <p:cNvSpPr txBox="1"/>
          <p:nvPr/>
        </p:nvSpPr>
        <p:spPr>
          <a:xfrm>
            <a:off x="3086100" y="6336268"/>
            <a:ext cx="3581400" cy="369332"/>
          </a:xfrm>
          <a:prstGeom prst="rect">
            <a:avLst/>
          </a:prstGeom>
          <a:noFill/>
        </p:spPr>
        <p:txBody>
          <a:bodyPr wrap="square" rtlCol="0">
            <a:spAutoFit/>
          </a:bodyPr>
          <a:lstStyle/>
          <a:p>
            <a:r>
              <a:rPr lang="en-GB" dirty="0"/>
              <a:t>Hosted by: Prof</a:t>
            </a:r>
            <a:r>
              <a:rPr lang="en-GB" dirty="0" smtClean="0"/>
              <a:t>. </a:t>
            </a:r>
            <a:r>
              <a:rPr lang="en-GB" dirty="0" err="1"/>
              <a:t>D</a:t>
            </a:r>
            <a:r>
              <a:rPr lang="en-GB" dirty="0" err="1" smtClean="0"/>
              <a:t>r</a:t>
            </a:r>
            <a:r>
              <a:rPr lang="en-GB" dirty="0" err="1"/>
              <a:t>.</a:t>
            </a:r>
            <a:r>
              <a:rPr lang="en-GB" dirty="0"/>
              <a:t> </a:t>
            </a:r>
            <a:r>
              <a:rPr lang="en-GB" dirty="0" err="1" smtClean="0"/>
              <a:t>Kledi</a:t>
            </a:r>
            <a:r>
              <a:rPr lang="en-GB" dirty="0" smtClean="0"/>
              <a:t> </a:t>
            </a:r>
            <a:r>
              <a:rPr lang="en-GB" dirty="0" err="1" smtClean="0"/>
              <a:t>Xhaxhiu</a:t>
            </a:r>
            <a:endParaRPr lang="en-US" dirty="0"/>
          </a:p>
        </p:txBody>
      </p:sp>
      <p:sp>
        <p:nvSpPr>
          <p:cNvPr id="14" name="TextBox 13">
            <a:extLst>
              <a:ext uri="{FF2B5EF4-FFF2-40B4-BE49-F238E27FC236}">
                <a16:creationId xmlns="" xmlns:a16="http://schemas.microsoft.com/office/drawing/2014/main" id="{49B67DF5-1567-9CBB-ABB2-E88CF5A0AB0C}"/>
              </a:ext>
            </a:extLst>
          </p:cNvPr>
          <p:cNvSpPr txBox="1"/>
          <p:nvPr/>
        </p:nvSpPr>
        <p:spPr>
          <a:xfrm>
            <a:off x="5368447" y="5867400"/>
            <a:ext cx="3165953" cy="369332"/>
          </a:xfrm>
          <a:prstGeom prst="rect">
            <a:avLst/>
          </a:prstGeom>
          <a:noFill/>
        </p:spPr>
        <p:txBody>
          <a:bodyPr wrap="square" rtlCol="0">
            <a:spAutoFit/>
          </a:bodyPr>
          <a:lstStyle/>
          <a:p>
            <a:r>
              <a:rPr lang="en-US" b="1" dirty="0">
                <a:solidFill>
                  <a:srgbClr val="002060"/>
                </a:solidFill>
              </a:rPr>
              <a:t>meet.google.com/</a:t>
            </a:r>
            <a:r>
              <a:rPr lang="en-US" b="1" dirty="0" err="1">
                <a:solidFill>
                  <a:srgbClr val="002060"/>
                </a:solidFill>
              </a:rPr>
              <a:t>qvr-zgnv-ojq</a:t>
            </a:r>
            <a:r>
              <a:rPr lang="en-US" b="1" dirty="0" smtClean="0">
                <a:solidFill>
                  <a:srgbClr val="002060"/>
                </a:solidFill>
              </a:rPr>
              <a:t>  </a:t>
            </a:r>
            <a:endParaRPr lang="en-US" b="1" dirty="0">
              <a:solidFill>
                <a:srgbClr val="002060"/>
              </a:solidFill>
            </a:endParaRPr>
          </a:p>
        </p:txBody>
      </p:sp>
      <p:pic>
        <p:nvPicPr>
          <p:cNvPr id="16" name="Immagine 2" descr="Immagine che contiene Viso umano, persona, vestiti, testo&#10;&#10;Descrizione generata automaticamente"/>
          <p:cNvPicPr/>
          <p:nvPr/>
        </p:nvPicPr>
        <p:blipFill rotWithShape="1">
          <a:blip r:embed="rId3" cstate="print">
            <a:extLst>
              <a:ext uri="{28A0092B-C50C-407E-A947-70E740481C1C}">
                <a14:useLocalDpi xmlns:a14="http://schemas.microsoft.com/office/drawing/2010/main" val="0"/>
              </a:ext>
            </a:extLst>
          </a:blip>
          <a:srcRect l="35078" t="22643" r="17784" b="8468"/>
          <a:stretch/>
        </p:blipFill>
        <p:spPr>
          <a:xfrm>
            <a:off x="7467601" y="1305906"/>
            <a:ext cx="914400" cy="1132494"/>
          </a:xfrm>
          <a:prstGeom prst="rect">
            <a:avLst/>
          </a:prstGeom>
        </p:spPr>
      </p:pic>
      <p:sp>
        <p:nvSpPr>
          <p:cNvPr id="7" name="Rectangle 6"/>
          <p:cNvSpPr/>
          <p:nvPr/>
        </p:nvSpPr>
        <p:spPr>
          <a:xfrm>
            <a:off x="504581" y="762000"/>
            <a:ext cx="8149205" cy="553998"/>
          </a:xfrm>
          <a:prstGeom prst="rect">
            <a:avLst/>
          </a:prstGeom>
        </p:spPr>
        <p:txBody>
          <a:bodyPr wrap="square">
            <a:spAutoFit/>
          </a:bodyPr>
          <a:lstStyle/>
          <a:p>
            <a:pPr algn="ctr"/>
            <a:r>
              <a:rPr lang="en-US" sz="1500" b="1" dirty="0" smtClean="0">
                <a:latin typeface="Arial Black" pitchFamily="34" charset="0"/>
              </a:rPr>
              <a:t>MULTIPURPOSE LAB ON CHIP – FROM MEDICAL DIAGNOSTICS </a:t>
            </a:r>
          </a:p>
          <a:p>
            <a:pPr algn="ctr"/>
            <a:r>
              <a:rPr lang="en-US" sz="1500" b="1" dirty="0" smtClean="0">
                <a:latin typeface="Arial Black" pitchFamily="34" charset="0"/>
              </a:rPr>
              <a:t>TO FOOD AND ENVIRONMENTAL MONITORING</a:t>
            </a:r>
            <a:endParaRPr lang="en-US" sz="1500" b="1" dirty="0">
              <a:latin typeface="Arial Black" pitchFamily="34" charset="0"/>
            </a:endParaRPr>
          </a:p>
        </p:txBody>
      </p:sp>
      <p:sp>
        <p:nvSpPr>
          <p:cNvPr id="9" name="Rectangle 8"/>
          <p:cNvSpPr/>
          <p:nvPr/>
        </p:nvSpPr>
        <p:spPr>
          <a:xfrm>
            <a:off x="914400" y="1900535"/>
            <a:ext cx="6324600" cy="461665"/>
          </a:xfrm>
          <a:prstGeom prst="rect">
            <a:avLst/>
          </a:prstGeom>
        </p:spPr>
        <p:txBody>
          <a:bodyPr wrap="square">
            <a:spAutoFit/>
          </a:bodyPr>
          <a:lstStyle/>
          <a:p>
            <a:r>
              <a:rPr lang="en-US" sz="1200" b="1" baseline="30000" dirty="0" smtClean="0"/>
              <a:t>1</a:t>
            </a:r>
            <a:r>
              <a:rPr lang="en-US" sz="1200" b="1" dirty="0" smtClean="0"/>
              <a:t>Omnics </a:t>
            </a:r>
            <a:r>
              <a:rPr lang="en-US" sz="1200" b="1" dirty="0"/>
              <a:t>Research Group - Department of Mathematics and Physics - University of </a:t>
            </a:r>
            <a:r>
              <a:rPr lang="en-US" sz="1200" b="1" dirty="0" err="1"/>
              <a:t>Salento</a:t>
            </a:r>
            <a:r>
              <a:rPr lang="en-US" sz="1200" b="1" dirty="0"/>
              <a:t>, </a:t>
            </a:r>
          </a:p>
          <a:p>
            <a:r>
              <a:rPr lang="en-US" sz="1200" b="1" baseline="30000" dirty="0" smtClean="0"/>
              <a:t>2</a:t>
            </a:r>
            <a:r>
              <a:rPr lang="en-US" sz="1200" b="1" dirty="0" smtClean="0"/>
              <a:t>CNR-Institute </a:t>
            </a:r>
            <a:r>
              <a:rPr lang="en-US" sz="1200" b="1" dirty="0"/>
              <a:t>of Nanotechnology, INFN </a:t>
            </a:r>
            <a:r>
              <a:rPr lang="en-US" sz="1200" b="1" dirty="0" err="1"/>
              <a:t>Sezione</a:t>
            </a:r>
            <a:r>
              <a:rPr lang="en-US" sz="1200" b="1" dirty="0"/>
              <a:t> di Lecce, Via per </a:t>
            </a:r>
            <a:r>
              <a:rPr lang="en-US" sz="1200" b="1" dirty="0" err="1"/>
              <a:t>Monteroni</a:t>
            </a:r>
            <a:r>
              <a:rPr lang="en-US" sz="1200" b="1" dirty="0"/>
              <a:t>, 73100, Lecce, Italy</a:t>
            </a:r>
          </a:p>
        </p:txBody>
      </p:sp>
      <p:pic>
        <p:nvPicPr>
          <p:cNvPr id="1026" name="Picture 2" descr="C:\Users\FUJITSU\Desktop\Nanoalb\nanoBalkan_logo_pa_sfon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712" y="102930"/>
            <a:ext cx="1106488" cy="81147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Metropolita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1353</TotalTime>
  <Words>508</Words>
  <Application>Microsoft Office PowerPoint</Application>
  <PresentationFormat>On-screen Show (4:3)</PresentationFormat>
  <Paragraphs>13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Metropolitan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Fujitsu</dc:creator>
  <cp:lastModifiedBy>FUJITSU</cp:lastModifiedBy>
  <cp:revision>23</cp:revision>
  <dcterms:created xsi:type="dcterms:W3CDTF">2024-01-08T10:13:55Z</dcterms:created>
  <dcterms:modified xsi:type="dcterms:W3CDTF">2025-01-15T10:52:56Z</dcterms:modified>
</cp:coreProperties>
</file>