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BAF35-0F18-47FE-AC35-DEA7F753B720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D0B75-D600-4C8D-BB23-8C56CB829C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85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8D0B75-D600-4C8D-BB23-8C56CB829C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99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76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69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2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09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8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0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4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03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6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25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583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754093DB-B921-4F2A-B3DF-10D497BDA8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10FB0487-F15E-4ABB-97F3-FD959ABE0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84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04839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NANOBALKAN – WEBINAR                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05101" y="1458307"/>
            <a:ext cx="342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>
                <a:solidFill>
                  <a:srgbClr val="FF0000"/>
                </a:solidFill>
              </a:rPr>
              <a:t>Vaitson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Çumaku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1" y="5359278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Join to </a:t>
            </a:r>
            <a:r>
              <a:rPr lang="en-US" b="1" dirty="0" err="1">
                <a:solidFill>
                  <a:srgbClr val="FF0000"/>
                </a:solidFill>
              </a:rPr>
              <a:t>NanoAlb</a:t>
            </a:r>
            <a:r>
              <a:rPr lang="en-US" b="1" dirty="0">
                <a:solidFill>
                  <a:srgbClr val="FF0000"/>
                </a:solidFill>
              </a:rPr>
              <a:t>-WEBINAR through Google classroom &amp; Google Meet platform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GB" b="1" dirty="0">
                <a:solidFill>
                  <a:srgbClr val="FF0000"/>
                </a:solidFill>
              </a:rPr>
              <a:t>Thursday, 17 April 2025 – 16:00 (CET)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0390" y="2438400"/>
            <a:ext cx="81533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200" b="0" i="0" dirty="0">
                <a:solidFill>
                  <a:srgbClr val="145390"/>
                </a:solidFill>
                <a:effectLst/>
                <a:latin typeface="Times New Roman" panose="02020603050405020304" pitchFamily="18" charset="0"/>
              </a:rPr>
              <a:t>The global rise in human infectious disease outbreaks (e.g. COVID-19 pandemic) highlights the urgent need for rapid and reliable methods for virus detection and characterization. Advances in native single-particle mass spectrometry offer promising alternatives to complement genomic and phylogenetic analyses through the mass-structure-function connection. My PhD thesis introduces a new concept, which I termed "</a:t>
            </a:r>
            <a:r>
              <a:rPr lang="en-GB" sz="1200" b="0" i="0" dirty="0" err="1">
                <a:solidFill>
                  <a:srgbClr val="145390"/>
                </a:solidFill>
                <a:effectLst/>
                <a:latin typeface="Times New Roman" panose="02020603050405020304" pitchFamily="18" charset="0"/>
              </a:rPr>
              <a:t>phylobaric</a:t>
            </a:r>
            <a:r>
              <a:rPr lang="en-GB" sz="1200" b="0" i="0" dirty="0">
                <a:solidFill>
                  <a:srgbClr val="145390"/>
                </a:solidFill>
                <a:effectLst/>
                <a:latin typeface="Times New Roman" panose="02020603050405020304" pitchFamily="18" charset="0"/>
              </a:rPr>
              <a:t> classification", which uses the total virion mass (TVM) parameter to classify human respiratory viruses into their respective families. Computational analysis of TVM demonstrated that it could be used as a phenotypic dimension to evolutionary proximity assessments, and a database of theoretical TVMs was proposed as a critical resource for a label‐free, rapid virus detection. Additionally, efforts were devoted to advancing nano-electromechanical sensor mass spectrometry (NEMS-MS) instrumentation for single-particle measurements, </a:t>
            </a:r>
            <a:r>
              <a:rPr lang="en-GB" sz="1200" b="0" i="1" dirty="0">
                <a:solidFill>
                  <a:srgbClr val="145390"/>
                </a:solidFill>
                <a:effectLst/>
                <a:latin typeface="Times New Roman" panose="02020603050405020304" pitchFamily="18" charset="0"/>
              </a:rPr>
              <a:t>i.e.</a:t>
            </a:r>
            <a:r>
              <a:rPr lang="en-GB" sz="1200" b="0" i="0" dirty="0">
                <a:solidFill>
                  <a:srgbClr val="145390"/>
                </a:solidFill>
                <a:effectLst/>
                <a:latin typeface="Times New Roman" panose="02020603050405020304" pitchFamily="18" charset="0"/>
              </a:rPr>
              <a:t> inert or viral nanoparticles. Major improvements included a more compact design and an increased limit of detection. Furthermore, I designed and employed an analytical pipeline, in-line with the NEMS-MS. This required the implementation and optimisation of complementary techniques, such as: Nano Tracking Analysis; Differential Mobility Analyser; Transmission Electron Microscopy and Bottom-up proteomics. This allowed for the structural analyses of a viral model, bacteriophage T5 virus-like particle (T5-VLP), further simplifying the examination of the mass-to-structure relationship for single virions. This work establishes TVM as an intrinsic phenotypic property for virus identification and classification, offering MS-based approaches as a potential tool for pandemic preparedness and biopharmaceutical development.                   </a:t>
            </a:r>
            <a:endParaRPr lang="en-US" sz="1200" dirty="0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23AB7088-F5EA-7D76-E6F0-1AD618A3F692}"/>
              </a:ext>
            </a:extLst>
          </p:cNvPr>
          <p:cNvSpPr/>
          <p:nvPr/>
        </p:nvSpPr>
        <p:spPr>
          <a:xfrm>
            <a:off x="4565901" y="5980695"/>
            <a:ext cx="609600" cy="23449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780A0A-A64C-E3E3-6BFE-8C0B05E4EE0C}"/>
              </a:ext>
            </a:extLst>
          </p:cNvPr>
          <p:cNvSpPr txBox="1"/>
          <p:nvPr/>
        </p:nvSpPr>
        <p:spPr>
          <a:xfrm>
            <a:off x="3086100" y="6394906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Hosted by: NANOBALKAN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B67DF5-1567-9CBB-ABB2-E88CF5A0AB0C}"/>
              </a:ext>
            </a:extLst>
          </p:cNvPr>
          <p:cNvSpPr txBox="1"/>
          <p:nvPr/>
        </p:nvSpPr>
        <p:spPr>
          <a:xfrm>
            <a:off x="5257800" y="5912313"/>
            <a:ext cx="3165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solidFill>
                  <a:srgbClr val="FF0000"/>
                </a:solidFill>
                <a:effectLst/>
                <a:latin typeface="Google Sans Text"/>
              </a:rPr>
              <a:t>meet.google.com/</a:t>
            </a:r>
            <a:r>
              <a:rPr lang="en-GB" b="0" i="0" dirty="0" err="1">
                <a:solidFill>
                  <a:srgbClr val="FF0000"/>
                </a:solidFill>
                <a:effectLst/>
                <a:latin typeface="Google Sans Text"/>
              </a:rPr>
              <a:t>jka-dnwx-nhx</a:t>
            </a:r>
            <a:r>
              <a:rPr lang="en-US" b="1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799" y="1012720"/>
            <a:ext cx="78044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0" i="0" dirty="0">
                <a:solidFill>
                  <a:srgbClr val="222222"/>
                </a:solidFill>
                <a:effectLst/>
                <a:latin typeface="system-ui"/>
              </a:rPr>
              <a:t>"</a:t>
            </a:r>
            <a:r>
              <a:rPr lang="en-GB" sz="1400" b="1" i="0" dirty="0">
                <a:solidFill>
                  <a:srgbClr val="222222"/>
                </a:solidFill>
                <a:effectLst/>
                <a:latin typeface="system-ui"/>
              </a:rPr>
              <a:t>Towards A Structural Characterization of Engineered Virus-Like Particles </a:t>
            </a:r>
          </a:p>
          <a:p>
            <a:pPr algn="ctr"/>
            <a:r>
              <a:rPr lang="en-GB" sz="1400" b="1" dirty="0">
                <a:solidFill>
                  <a:srgbClr val="222222"/>
                </a:solidFill>
                <a:latin typeface="system-ui"/>
              </a:rPr>
              <a:t>  </a:t>
            </a:r>
            <a:r>
              <a:rPr lang="en-GB" sz="1400" b="1" i="0" dirty="0">
                <a:solidFill>
                  <a:srgbClr val="222222"/>
                </a:solidFill>
                <a:effectLst/>
                <a:latin typeface="system-ui"/>
              </a:rPr>
              <a:t>Using </a:t>
            </a:r>
            <a:r>
              <a:rPr lang="en-GB" sz="1400" b="1" i="0" dirty="0" err="1">
                <a:solidFill>
                  <a:srgbClr val="222222"/>
                </a:solidFill>
                <a:effectLst/>
                <a:latin typeface="system-ui"/>
              </a:rPr>
              <a:t>Nanoresonator</a:t>
            </a:r>
            <a:r>
              <a:rPr lang="en-GB" sz="1400" b="1" i="0" dirty="0">
                <a:solidFill>
                  <a:srgbClr val="222222"/>
                </a:solidFill>
                <a:effectLst/>
                <a:latin typeface="system-ui"/>
              </a:rPr>
              <a:t>-Based Mass Spectrometry.</a:t>
            </a:r>
            <a:r>
              <a:rPr lang="en-GB" sz="1400" b="0" i="0" dirty="0">
                <a:solidFill>
                  <a:srgbClr val="222222"/>
                </a:solidFill>
                <a:effectLst/>
                <a:latin typeface="system-ui"/>
              </a:rPr>
              <a:t>"</a:t>
            </a:r>
            <a:endParaRPr lang="en-US" sz="1400" b="1" dirty="0"/>
          </a:p>
        </p:txBody>
      </p:sp>
      <p:sp>
        <p:nvSpPr>
          <p:cNvPr id="13" name="AutoShape 4" descr="Nilgün Baydoğan, Prof. Dr. (@baydogannlg) / 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26FF76-5DA0-8336-62B5-B0CBC63AF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2526" y="1002401"/>
            <a:ext cx="1156674" cy="10917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A7C9444-58DE-BAA7-E76E-7E56AAD978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40" y="221644"/>
            <a:ext cx="841321" cy="658425"/>
          </a:xfrm>
          <a:prstGeom prst="rect">
            <a:avLst/>
          </a:prstGeom>
        </p:spPr>
      </p:pic>
      <p:sp>
        <p:nvSpPr>
          <p:cNvPr id="19" name="Rectangle 4">
            <a:extLst>
              <a:ext uri="{FF2B5EF4-FFF2-40B4-BE49-F238E27FC236}">
                <a16:creationId xmlns:a16="http://schemas.microsoft.com/office/drawing/2014/main" id="{04D40FAE-3527-54B3-A29B-32D9CC696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71990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Garamond" panose="02020404030301010803" pitchFamily="18" charset="0"/>
                <a:cs typeface="Arial" panose="020B0604020202020204" pitchFamily="34" charset="0"/>
              </a:rPr>
              <a:t>Junior Researcher (PhD in Nanobiology and Structural Biology)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Garamond" panose="02020404030301010803" pitchFamily="18" charset="0"/>
                <a:cs typeface="Arial" panose="020B0604020202020204" pitchFamily="34" charset="0"/>
              </a:rPr>
              <a:t>           UGA 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Garamond" panose="02020404030301010803" pitchFamily="18" charset="0"/>
                <a:cs typeface="Arial" panose="020B0604020202020204" pitchFamily="34" charset="0"/>
              </a:rPr>
              <a:t>(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Garamond" panose="02020404030301010803" pitchFamily="18" charset="0"/>
                <a:cs typeface="Arial" panose="020B0604020202020204" pitchFamily="34" charset="0"/>
              </a:rPr>
              <a:t>U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Garamond" panose="02020404030301010803" pitchFamily="18" charset="0"/>
                <a:cs typeface="Arial" panose="020B0604020202020204" pitchFamily="34" charset="0"/>
              </a:rPr>
              <a:t>niversité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Garamond" panose="02020404030301010803" pitchFamily="18" charset="0"/>
                <a:cs typeface="Arial" panose="020B0604020202020204" pitchFamily="34" charset="0"/>
              </a:rPr>
              <a:t>G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Garamond" panose="02020404030301010803" pitchFamily="18" charset="0"/>
                <a:cs typeface="Arial" panose="020B0604020202020204" pitchFamily="34" charset="0"/>
              </a:rPr>
              <a:t>renoble </a:t>
            </a:r>
            <a:r>
              <a:rPr kumimoji="0" lang="en-US" altLang="en-US" sz="1400" b="0" i="0" u="sng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Garamond" panose="02020404030301010803" pitchFamily="18" charset="0"/>
                <a:cs typeface="Arial" panose="020B0604020202020204" pitchFamily="34" charset="0"/>
              </a:rPr>
              <a:t>A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Garamond" panose="02020404030301010803" pitchFamily="18" charset="0"/>
                <a:cs typeface="Arial" panose="020B0604020202020204" pitchFamily="34" charset="0"/>
              </a:rPr>
              <a:t>lpes), </a:t>
            </a:r>
            <a:r>
              <a:rPr kumimoji="0" lang="en-US" altLang="en-US" sz="1400" b="0" i="1" u="none" strike="noStrike" cap="none" normalizeH="0" baseline="0" dirty="0">
                <a:ln>
                  <a:noFill/>
                </a:ln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Grenoble, FRANCE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101</TotalTime>
  <Words>343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Garamond</vt:lpstr>
      <vt:lpstr>Google Sans Text</vt:lpstr>
      <vt:lpstr>system-ui</vt:lpstr>
      <vt:lpstr>Times New Roman</vt:lpstr>
      <vt:lpstr>Metropolitan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Fujitsu</dc:creator>
  <cp:lastModifiedBy>majlinda.vasjari</cp:lastModifiedBy>
  <cp:revision>18</cp:revision>
  <dcterms:created xsi:type="dcterms:W3CDTF">2024-01-08T10:13:55Z</dcterms:created>
  <dcterms:modified xsi:type="dcterms:W3CDTF">2025-04-02T09:00:41Z</dcterms:modified>
</cp:coreProperties>
</file>