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1838" r:id="rId2"/>
  </p:sldIdLst>
  <p:sldSz cx="12192000" cy="6858000"/>
  <p:notesSz cx="6858000" cy="9144000"/>
  <p:defaultText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5" d="100"/>
          <a:sy n="105" d="100"/>
        </p:scale>
        <p:origin x="798"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9AC117-4CCC-D04B-B448-4AB15DB3A8A3}" type="datetimeFigureOut">
              <a:rPr lang="en-GR" smtClean="0"/>
              <a:t>09/25/2024</a:t>
            </a:fld>
            <a:endParaRPr lang="en-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4197AE-809F-EB47-B9E1-5E9D941608C8}" type="slidenum">
              <a:rPr lang="en-GR" smtClean="0"/>
              <a:t>‹#›</a:t>
            </a:fld>
            <a:endParaRPr lang="en-GR"/>
          </a:p>
        </p:txBody>
      </p:sp>
    </p:spTree>
    <p:extLst>
      <p:ext uri="{BB962C8B-B14F-4D97-AF65-F5344CB8AC3E}">
        <p14:creationId xmlns:p14="http://schemas.microsoft.com/office/powerpoint/2010/main" val="4185112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 sz="1200" b="0" i="0" u="none" strike="noStrike" kern="1200" dirty="0">
              <a:solidFill>
                <a:schemeClr val="tx1"/>
              </a:solidFill>
              <a:effectLst/>
              <a:latin typeface="Source Sans Pro" panose="020F0502020204030204" pitchFamily="34" charset="0"/>
              <a:ea typeface="ＭＳ Ｐゴシック" pitchFamily="96" charset="-128"/>
              <a:cs typeface="ＭＳ Ｐゴシック" pitchFamily="96" charset="-128"/>
            </a:endParaRPr>
          </a:p>
          <a:p>
            <a:endParaRPr lang="en" sz="1200" b="0" i="0" kern="1200" dirty="0">
              <a:solidFill>
                <a:schemeClr val="tx1"/>
              </a:solidFill>
              <a:effectLst/>
              <a:latin typeface="Calibri" panose="020F0502020204030204" pitchFamily="34" charset="0"/>
              <a:ea typeface="ＭＳ Ｐゴシック" pitchFamily="96" charset="-128"/>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reports a sketch of the various functional roles of material components in SCs, as they will be detailed for each type of technology in the next sections. Clearly, solution-processed 2D-materials have been applied almost everywhere, most of them for more than one functionality. The most representative example material class, namely “graphene and derivatives”, has been used for all the functional roles here identified, indicating the importance to specify the structural, morphological and chemical properties for each material, thus using a “case-by-case approach”. I</a:t>
            </a:r>
            <a:r>
              <a:rPr lang="el-GR" dirty="0">
                <a:effectLst/>
              </a:rPr>
              <a:t> </a:t>
            </a:r>
            <a:endParaRPr lang="el-GR" dirty="0"/>
          </a:p>
        </p:txBody>
      </p:sp>
      <p:sp>
        <p:nvSpPr>
          <p:cNvPr id="4" name="Θέση ημερομηνίας 3"/>
          <p:cNvSpPr>
            <a:spLocks noGrp="1"/>
          </p:cNvSpPr>
          <p:nvPr>
            <p:ph type="dt" idx="1"/>
          </p:nvPr>
        </p:nvSpPr>
        <p:spPr/>
        <p:txBody>
          <a:bodyPr/>
          <a:lstStyle/>
          <a:p>
            <a:r>
              <a:rPr lang="el-GR"/>
              <a:t>00/00/0000</a:t>
            </a:r>
            <a:endParaRPr lang="sv-SE"/>
          </a:p>
        </p:txBody>
      </p:sp>
    </p:spTree>
    <p:extLst>
      <p:ext uri="{BB962C8B-B14F-4D97-AF65-F5344CB8AC3E}">
        <p14:creationId xmlns:p14="http://schemas.microsoft.com/office/powerpoint/2010/main" val="316052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cid:ii_k7yp9zna3"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0C83B-D661-5B4D-DDD4-42E4B6881BA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4E002E66-F5A2-F54A-199C-29400BCA72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
        <p:nvSpPr>
          <p:cNvPr id="4" name="Date Placeholder 3">
            <a:extLst>
              <a:ext uri="{FF2B5EF4-FFF2-40B4-BE49-F238E27FC236}">
                <a16:creationId xmlns:a16="http://schemas.microsoft.com/office/drawing/2014/main" id="{B2801E8D-DF68-7161-7E2D-7C81D7B30B13}"/>
              </a:ext>
            </a:extLst>
          </p:cNvPr>
          <p:cNvSpPr>
            <a:spLocks noGrp="1"/>
          </p:cNvSpPr>
          <p:nvPr>
            <p:ph type="dt" sz="half" idx="10"/>
          </p:nvPr>
        </p:nvSpPr>
        <p:spPr/>
        <p:txBody>
          <a:bodyPr/>
          <a:lstStyle/>
          <a:p>
            <a:fld id="{187C42E3-FED3-C04E-B9FE-C3E193207218}" type="datetimeFigureOut">
              <a:rPr lang="en-GR" smtClean="0"/>
              <a:t>09/25/2024</a:t>
            </a:fld>
            <a:endParaRPr lang="en-GR"/>
          </a:p>
        </p:txBody>
      </p:sp>
      <p:sp>
        <p:nvSpPr>
          <p:cNvPr id="5" name="Footer Placeholder 4">
            <a:extLst>
              <a:ext uri="{FF2B5EF4-FFF2-40B4-BE49-F238E27FC236}">
                <a16:creationId xmlns:a16="http://schemas.microsoft.com/office/drawing/2014/main" id="{8388EDA3-4957-E3AD-83DB-86253F2CB8B3}"/>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EA877E83-9DA1-D8BF-899C-42BCAFA1EDFF}"/>
              </a:ext>
            </a:extLst>
          </p:cNvPr>
          <p:cNvSpPr>
            <a:spLocks noGrp="1"/>
          </p:cNvSpPr>
          <p:nvPr>
            <p:ph type="sldNum" sz="quarter" idx="12"/>
          </p:nvPr>
        </p:nvSpPr>
        <p:spPr/>
        <p:txBody>
          <a:bodyPr/>
          <a:lstStyle/>
          <a:p>
            <a:fld id="{7FF09CB8-6C36-D74F-A225-27C395442100}" type="slidenum">
              <a:rPr lang="en-GR" smtClean="0"/>
              <a:t>‹#›</a:t>
            </a:fld>
            <a:endParaRPr lang="en-GR"/>
          </a:p>
        </p:txBody>
      </p:sp>
    </p:spTree>
    <p:extLst>
      <p:ext uri="{BB962C8B-B14F-4D97-AF65-F5344CB8AC3E}">
        <p14:creationId xmlns:p14="http://schemas.microsoft.com/office/powerpoint/2010/main" val="3435014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C0E16-6EB8-96AA-1FBE-9111A91CA335}"/>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4AF6DA76-1CB1-465D-AC64-EB272FD6853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B027654F-0247-ACC4-1C4A-4E4FAC283F58}"/>
              </a:ext>
            </a:extLst>
          </p:cNvPr>
          <p:cNvSpPr>
            <a:spLocks noGrp="1"/>
          </p:cNvSpPr>
          <p:nvPr>
            <p:ph type="dt" sz="half" idx="10"/>
          </p:nvPr>
        </p:nvSpPr>
        <p:spPr/>
        <p:txBody>
          <a:bodyPr/>
          <a:lstStyle/>
          <a:p>
            <a:fld id="{187C42E3-FED3-C04E-B9FE-C3E193207218}" type="datetimeFigureOut">
              <a:rPr lang="en-GR" smtClean="0"/>
              <a:t>09/25/2024</a:t>
            </a:fld>
            <a:endParaRPr lang="en-GR"/>
          </a:p>
        </p:txBody>
      </p:sp>
      <p:sp>
        <p:nvSpPr>
          <p:cNvPr id="5" name="Footer Placeholder 4">
            <a:extLst>
              <a:ext uri="{FF2B5EF4-FFF2-40B4-BE49-F238E27FC236}">
                <a16:creationId xmlns:a16="http://schemas.microsoft.com/office/drawing/2014/main" id="{99C17632-8A81-F7F5-D903-355679C302EF}"/>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FC7897E9-BF9E-EBFA-320C-434A666A309B}"/>
              </a:ext>
            </a:extLst>
          </p:cNvPr>
          <p:cNvSpPr>
            <a:spLocks noGrp="1"/>
          </p:cNvSpPr>
          <p:nvPr>
            <p:ph type="sldNum" sz="quarter" idx="12"/>
          </p:nvPr>
        </p:nvSpPr>
        <p:spPr/>
        <p:txBody>
          <a:bodyPr/>
          <a:lstStyle/>
          <a:p>
            <a:fld id="{7FF09CB8-6C36-D74F-A225-27C395442100}" type="slidenum">
              <a:rPr lang="en-GR" smtClean="0"/>
              <a:t>‹#›</a:t>
            </a:fld>
            <a:endParaRPr lang="en-GR"/>
          </a:p>
        </p:txBody>
      </p:sp>
    </p:spTree>
    <p:extLst>
      <p:ext uri="{BB962C8B-B14F-4D97-AF65-F5344CB8AC3E}">
        <p14:creationId xmlns:p14="http://schemas.microsoft.com/office/powerpoint/2010/main" val="428087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956046-3619-78D9-7723-EB37050F3D9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8BBD2252-B3A3-5B1D-64C7-34F70CEFCC1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EC02493A-83C2-89E1-921F-CADE4B021E74}"/>
              </a:ext>
            </a:extLst>
          </p:cNvPr>
          <p:cNvSpPr>
            <a:spLocks noGrp="1"/>
          </p:cNvSpPr>
          <p:nvPr>
            <p:ph type="dt" sz="half" idx="10"/>
          </p:nvPr>
        </p:nvSpPr>
        <p:spPr/>
        <p:txBody>
          <a:bodyPr/>
          <a:lstStyle/>
          <a:p>
            <a:fld id="{187C42E3-FED3-C04E-B9FE-C3E193207218}" type="datetimeFigureOut">
              <a:rPr lang="en-GR" smtClean="0"/>
              <a:t>09/25/2024</a:t>
            </a:fld>
            <a:endParaRPr lang="en-GR"/>
          </a:p>
        </p:txBody>
      </p:sp>
      <p:sp>
        <p:nvSpPr>
          <p:cNvPr id="5" name="Footer Placeholder 4">
            <a:extLst>
              <a:ext uri="{FF2B5EF4-FFF2-40B4-BE49-F238E27FC236}">
                <a16:creationId xmlns:a16="http://schemas.microsoft.com/office/drawing/2014/main" id="{5DAE85ED-7076-32FF-86DA-5FF8C986D927}"/>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A4CC5D99-46B7-176D-8DDC-527B4E321B46}"/>
              </a:ext>
            </a:extLst>
          </p:cNvPr>
          <p:cNvSpPr>
            <a:spLocks noGrp="1"/>
          </p:cNvSpPr>
          <p:nvPr>
            <p:ph type="sldNum" sz="quarter" idx="12"/>
          </p:nvPr>
        </p:nvSpPr>
        <p:spPr/>
        <p:txBody>
          <a:bodyPr/>
          <a:lstStyle/>
          <a:p>
            <a:fld id="{7FF09CB8-6C36-D74F-A225-27C395442100}" type="slidenum">
              <a:rPr lang="en-GR" smtClean="0"/>
              <a:t>‹#›</a:t>
            </a:fld>
            <a:endParaRPr lang="en-GR"/>
          </a:p>
        </p:txBody>
      </p:sp>
    </p:spTree>
    <p:extLst>
      <p:ext uri="{BB962C8B-B14F-4D97-AF65-F5344CB8AC3E}">
        <p14:creationId xmlns:p14="http://schemas.microsoft.com/office/powerpoint/2010/main" val="374026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21"/>
        <p:cNvGrpSpPr/>
        <p:nvPr/>
      </p:nvGrpSpPr>
      <p:grpSpPr>
        <a:xfrm>
          <a:off x="0" y="0"/>
          <a:ext cx="0" cy="0"/>
          <a:chOff x="0" y="0"/>
          <a:chExt cx="0" cy="0"/>
        </a:xfrm>
      </p:grpSpPr>
      <p:sp>
        <p:nvSpPr>
          <p:cNvPr id="25" name="Google Shape;25;p40"/>
          <p:cNvSpPr/>
          <p:nvPr/>
        </p:nvSpPr>
        <p:spPr>
          <a:xfrm rot="10800000" flipH="1">
            <a:off x="4553408" y="623240"/>
            <a:ext cx="7469259" cy="4571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chemeClr val="lt1"/>
              </a:solidFill>
              <a:latin typeface="Times"/>
              <a:ea typeface="Times"/>
              <a:cs typeface="Times"/>
              <a:sym typeface="Times"/>
            </a:endParaRPr>
          </a:p>
        </p:txBody>
      </p:sp>
      <p:sp>
        <p:nvSpPr>
          <p:cNvPr id="2" name="Google Shape;25;p40">
            <a:extLst>
              <a:ext uri="{FF2B5EF4-FFF2-40B4-BE49-F238E27FC236}">
                <a16:creationId xmlns:a16="http://schemas.microsoft.com/office/drawing/2014/main" id="{54EF616A-0723-2E60-3928-AC566CC3CDC9}"/>
              </a:ext>
            </a:extLst>
          </p:cNvPr>
          <p:cNvSpPr/>
          <p:nvPr userDrawn="1"/>
        </p:nvSpPr>
        <p:spPr>
          <a:xfrm rot="10800000" flipH="1">
            <a:off x="-10161" y="6256335"/>
            <a:ext cx="12202161" cy="74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chemeClr val="lt1"/>
              </a:solidFill>
              <a:latin typeface="Times"/>
              <a:ea typeface="Times"/>
              <a:cs typeface="Times"/>
              <a:sym typeface="Times"/>
            </a:endParaRPr>
          </a:p>
        </p:txBody>
      </p:sp>
      <p:pic>
        <p:nvPicPr>
          <p:cNvPr id="5" name="Εικόνα 4" descr="Εικόνα που περιέχει στιγμιότυπο οθόνης, Μπελ ηλεκτρίκ, Μπλε Majorelle, γραφικά&#10;&#10;Περιγραφή που δημιουργήθηκε αυτόματα">
            <a:extLst>
              <a:ext uri="{FF2B5EF4-FFF2-40B4-BE49-F238E27FC236}">
                <a16:creationId xmlns:a16="http://schemas.microsoft.com/office/drawing/2014/main" id="{4F4B3AE8-05B9-B90E-88E0-C320DB30981A}"/>
              </a:ext>
            </a:extLst>
          </p:cNvPr>
          <p:cNvPicPr>
            <a:picLocks noChangeAspect="1"/>
          </p:cNvPicPr>
          <p:nvPr userDrawn="1"/>
        </p:nvPicPr>
        <p:blipFill>
          <a:blip r:embed="rId2"/>
          <a:stretch>
            <a:fillRect/>
          </a:stretch>
        </p:blipFill>
        <p:spPr>
          <a:xfrm>
            <a:off x="582805" y="6322739"/>
            <a:ext cx="2509949" cy="52730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9AFDE25C-DDEA-6776-FDA5-4EA26D9ADB5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792" t="8036" r="20646" b="9440"/>
          <a:stretch/>
        </p:blipFill>
        <p:spPr>
          <a:xfrm>
            <a:off x="0" y="6302364"/>
            <a:ext cx="547105" cy="545041"/>
          </a:xfrm>
          <a:prstGeom prst="ellipse">
            <a:avLst/>
          </a:prstGeom>
        </p:spPr>
      </p:pic>
      <p:pic>
        <p:nvPicPr>
          <p:cNvPr id="6" name="Εικόνα 3" descr="A white background with black and white clouds&#10;&#10;Description automatically generated">
            <a:extLst>
              <a:ext uri="{FF2B5EF4-FFF2-40B4-BE49-F238E27FC236}">
                <a16:creationId xmlns:a16="http://schemas.microsoft.com/office/drawing/2014/main" id="{BC002EA9-93D4-BEA9-D7F4-1CD29982262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598" r="67244" b="15139"/>
          <a:stretch/>
        </p:blipFill>
        <p:spPr bwMode="auto">
          <a:xfrm>
            <a:off x="10650848" y="6370806"/>
            <a:ext cx="1403350" cy="431165"/>
          </a:xfrm>
          <a:prstGeom prst="rect">
            <a:avLst/>
          </a:prstGeom>
          <a:ln>
            <a:noFill/>
          </a:ln>
          <a:extLst>
            <a:ext uri="{53640926-AAD7-44D8-BBD7-CCE9431645EC}">
              <a14:shadowObscured xmlns:a14="http://schemas.microsoft.com/office/drawing/2010/main"/>
            </a:ext>
          </a:extLst>
        </p:spPr>
      </p:pic>
      <p:pic>
        <p:nvPicPr>
          <p:cNvPr id="7" name="Εικόνα 17" descr="A green text on a white background&#10;&#10;Description automatically generated">
            <a:extLst>
              <a:ext uri="{FF2B5EF4-FFF2-40B4-BE49-F238E27FC236}">
                <a16:creationId xmlns:a16="http://schemas.microsoft.com/office/drawing/2014/main" id="{07AD5211-9E60-9DCD-6237-460AEC1EC4D0}"/>
              </a:ext>
            </a:extLst>
          </p:cNvPr>
          <p:cNvPicPr>
            <a:picLocks noChangeAspect="1"/>
          </p:cNvPicPr>
          <p:nvPr userDrawn="1"/>
        </p:nvPicPr>
        <p:blipFill>
          <a:blip r:embed="rId5" r:link="rId6" cstate="print">
            <a:extLst>
              <a:ext uri="{28A0092B-C50C-407E-A947-70E740481C1C}">
                <a14:useLocalDpi xmlns:a14="http://schemas.microsoft.com/office/drawing/2010/main" val="0"/>
              </a:ext>
            </a:extLst>
          </a:blip>
          <a:srcRect/>
          <a:stretch>
            <a:fillRect/>
          </a:stretch>
        </p:blipFill>
        <p:spPr bwMode="auto">
          <a:xfrm>
            <a:off x="9221799" y="6430918"/>
            <a:ext cx="1273810" cy="316230"/>
          </a:xfrm>
          <a:prstGeom prst="rect">
            <a:avLst/>
          </a:prstGeom>
          <a:noFill/>
          <a:ln>
            <a:noFill/>
          </a:ln>
        </p:spPr>
      </p:pic>
      <p:pic>
        <p:nvPicPr>
          <p:cNvPr id="1026" name="Picture 2">
            <a:extLst>
              <a:ext uri="{FF2B5EF4-FFF2-40B4-BE49-F238E27FC236}">
                <a16:creationId xmlns:a16="http://schemas.microsoft.com/office/drawing/2014/main" id="{5D36AF11-80DD-9971-0A76-9CCC9C5D1D10}"/>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382195" y="6418307"/>
            <a:ext cx="2684365" cy="375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341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D61B8-17A6-D7F0-9DB8-AE669A0E0F3C}"/>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494EB7F6-5309-26ED-FAB6-5ACC38C5B24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0C45A3EF-1CD8-61FE-E69F-464A81E1CABA}"/>
              </a:ext>
            </a:extLst>
          </p:cNvPr>
          <p:cNvSpPr>
            <a:spLocks noGrp="1"/>
          </p:cNvSpPr>
          <p:nvPr>
            <p:ph type="dt" sz="half" idx="10"/>
          </p:nvPr>
        </p:nvSpPr>
        <p:spPr/>
        <p:txBody>
          <a:bodyPr/>
          <a:lstStyle/>
          <a:p>
            <a:fld id="{187C42E3-FED3-C04E-B9FE-C3E193207218}" type="datetimeFigureOut">
              <a:rPr lang="en-GR" smtClean="0"/>
              <a:t>09/25/2024</a:t>
            </a:fld>
            <a:endParaRPr lang="en-GR"/>
          </a:p>
        </p:txBody>
      </p:sp>
      <p:sp>
        <p:nvSpPr>
          <p:cNvPr id="5" name="Footer Placeholder 4">
            <a:extLst>
              <a:ext uri="{FF2B5EF4-FFF2-40B4-BE49-F238E27FC236}">
                <a16:creationId xmlns:a16="http://schemas.microsoft.com/office/drawing/2014/main" id="{E57DF063-B9C0-57C2-4AFF-69E4A4ADAABB}"/>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2400A3A2-AF0B-2E1E-9826-1924B49E8D3A}"/>
              </a:ext>
            </a:extLst>
          </p:cNvPr>
          <p:cNvSpPr>
            <a:spLocks noGrp="1"/>
          </p:cNvSpPr>
          <p:nvPr>
            <p:ph type="sldNum" sz="quarter" idx="12"/>
          </p:nvPr>
        </p:nvSpPr>
        <p:spPr/>
        <p:txBody>
          <a:bodyPr/>
          <a:lstStyle/>
          <a:p>
            <a:fld id="{7FF09CB8-6C36-D74F-A225-27C395442100}" type="slidenum">
              <a:rPr lang="en-GR" smtClean="0"/>
              <a:t>‹#›</a:t>
            </a:fld>
            <a:endParaRPr lang="en-GR"/>
          </a:p>
        </p:txBody>
      </p:sp>
    </p:spTree>
    <p:extLst>
      <p:ext uri="{BB962C8B-B14F-4D97-AF65-F5344CB8AC3E}">
        <p14:creationId xmlns:p14="http://schemas.microsoft.com/office/powerpoint/2010/main" val="1303570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787AA-93AF-DCCB-1678-00D04BE93A2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23F0FA47-DF9E-29F3-AACD-8B2E3A7B3E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A594AD3-C6DF-9B8C-DB17-88D244179BCC}"/>
              </a:ext>
            </a:extLst>
          </p:cNvPr>
          <p:cNvSpPr>
            <a:spLocks noGrp="1"/>
          </p:cNvSpPr>
          <p:nvPr>
            <p:ph type="dt" sz="half" idx="10"/>
          </p:nvPr>
        </p:nvSpPr>
        <p:spPr/>
        <p:txBody>
          <a:bodyPr/>
          <a:lstStyle/>
          <a:p>
            <a:fld id="{187C42E3-FED3-C04E-B9FE-C3E193207218}" type="datetimeFigureOut">
              <a:rPr lang="en-GR" smtClean="0"/>
              <a:t>09/25/2024</a:t>
            </a:fld>
            <a:endParaRPr lang="en-GR"/>
          </a:p>
        </p:txBody>
      </p:sp>
      <p:sp>
        <p:nvSpPr>
          <p:cNvPr id="5" name="Footer Placeholder 4">
            <a:extLst>
              <a:ext uri="{FF2B5EF4-FFF2-40B4-BE49-F238E27FC236}">
                <a16:creationId xmlns:a16="http://schemas.microsoft.com/office/drawing/2014/main" id="{39AF1EA5-6B1B-D40E-641A-24C7BF22164B}"/>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0D2E2970-3BC5-579B-42D4-F244DEB3FDA2}"/>
              </a:ext>
            </a:extLst>
          </p:cNvPr>
          <p:cNvSpPr>
            <a:spLocks noGrp="1"/>
          </p:cNvSpPr>
          <p:nvPr>
            <p:ph type="sldNum" sz="quarter" idx="12"/>
          </p:nvPr>
        </p:nvSpPr>
        <p:spPr/>
        <p:txBody>
          <a:bodyPr/>
          <a:lstStyle/>
          <a:p>
            <a:fld id="{7FF09CB8-6C36-D74F-A225-27C395442100}" type="slidenum">
              <a:rPr lang="en-GR" smtClean="0"/>
              <a:t>‹#›</a:t>
            </a:fld>
            <a:endParaRPr lang="en-GR"/>
          </a:p>
        </p:txBody>
      </p:sp>
    </p:spTree>
    <p:extLst>
      <p:ext uri="{BB962C8B-B14F-4D97-AF65-F5344CB8AC3E}">
        <p14:creationId xmlns:p14="http://schemas.microsoft.com/office/powerpoint/2010/main" val="1867147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766E1-A7A9-3C9E-0B69-09F598CD3ABB}"/>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B822988F-3227-9F71-BD81-CDA4BC5E89E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2E37501D-7DD9-CD4F-2D8E-D92FB6E9D1A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Date Placeholder 4">
            <a:extLst>
              <a:ext uri="{FF2B5EF4-FFF2-40B4-BE49-F238E27FC236}">
                <a16:creationId xmlns:a16="http://schemas.microsoft.com/office/drawing/2014/main" id="{C090953C-9CF6-E629-6EBE-7D141E7E9AD3}"/>
              </a:ext>
            </a:extLst>
          </p:cNvPr>
          <p:cNvSpPr>
            <a:spLocks noGrp="1"/>
          </p:cNvSpPr>
          <p:nvPr>
            <p:ph type="dt" sz="half" idx="10"/>
          </p:nvPr>
        </p:nvSpPr>
        <p:spPr/>
        <p:txBody>
          <a:bodyPr/>
          <a:lstStyle/>
          <a:p>
            <a:fld id="{187C42E3-FED3-C04E-B9FE-C3E193207218}" type="datetimeFigureOut">
              <a:rPr lang="en-GR" smtClean="0"/>
              <a:t>09/25/2024</a:t>
            </a:fld>
            <a:endParaRPr lang="en-GR"/>
          </a:p>
        </p:txBody>
      </p:sp>
      <p:sp>
        <p:nvSpPr>
          <p:cNvPr id="6" name="Footer Placeholder 5">
            <a:extLst>
              <a:ext uri="{FF2B5EF4-FFF2-40B4-BE49-F238E27FC236}">
                <a16:creationId xmlns:a16="http://schemas.microsoft.com/office/drawing/2014/main" id="{0D24C155-805F-E95B-2BFC-D24A2FCFFF5C}"/>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6D6B301A-5411-BAC9-84F7-42DB7C0E1EB9}"/>
              </a:ext>
            </a:extLst>
          </p:cNvPr>
          <p:cNvSpPr>
            <a:spLocks noGrp="1"/>
          </p:cNvSpPr>
          <p:nvPr>
            <p:ph type="sldNum" sz="quarter" idx="12"/>
          </p:nvPr>
        </p:nvSpPr>
        <p:spPr/>
        <p:txBody>
          <a:bodyPr/>
          <a:lstStyle/>
          <a:p>
            <a:fld id="{7FF09CB8-6C36-D74F-A225-27C395442100}" type="slidenum">
              <a:rPr lang="en-GR" smtClean="0"/>
              <a:t>‹#›</a:t>
            </a:fld>
            <a:endParaRPr lang="en-GR"/>
          </a:p>
        </p:txBody>
      </p:sp>
    </p:spTree>
    <p:extLst>
      <p:ext uri="{BB962C8B-B14F-4D97-AF65-F5344CB8AC3E}">
        <p14:creationId xmlns:p14="http://schemas.microsoft.com/office/powerpoint/2010/main" val="2045958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F859B-5070-134A-7EDA-98E54FA14997}"/>
              </a:ext>
            </a:extLst>
          </p:cNvPr>
          <p:cNvSpPr>
            <a:spLocks noGrp="1"/>
          </p:cNvSpPr>
          <p:nvPr>
            <p:ph type="title"/>
          </p:nvPr>
        </p:nvSpPr>
        <p:spPr>
          <a:xfrm>
            <a:off x="839788" y="365125"/>
            <a:ext cx="10515600"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ADB84253-E670-AB04-6E25-C3859AAC9C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E6E46D1-FF67-969B-92F8-5837C3C7793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1515F66F-1996-1436-B6F0-89A5517784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16768EC-7B12-E5E0-CF0D-40ECB952E91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7" name="Date Placeholder 6">
            <a:extLst>
              <a:ext uri="{FF2B5EF4-FFF2-40B4-BE49-F238E27FC236}">
                <a16:creationId xmlns:a16="http://schemas.microsoft.com/office/drawing/2014/main" id="{96B8C767-EC8E-FFE6-A3A6-F2CD4F07507F}"/>
              </a:ext>
            </a:extLst>
          </p:cNvPr>
          <p:cNvSpPr>
            <a:spLocks noGrp="1"/>
          </p:cNvSpPr>
          <p:nvPr>
            <p:ph type="dt" sz="half" idx="10"/>
          </p:nvPr>
        </p:nvSpPr>
        <p:spPr/>
        <p:txBody>
          <a:bodyPr/>
          <a:lstStyle/>
          <a:p>
            <a:fld id="{187C42E3-FED3-C04E-B9FE-C3E193207218}" type="datetimeFigureOut">
              <a:rPr lang="en-GR" smtClean="0"/>
              <a:t>09/25/2024</a:t>
            </a:fld>
            <a:endParaRPr lang="en-GR"/>
          </a:p>
        </p:txBody>
      </p:sp>
      <p:sp>
        <p:nvSpPr>
          <p:cNvPr id="8" name="Footer Placeholder 7">
            <a:extLst>
              <a:ext uri="{FF2B5EF4-FFF2-40B4-BE49-F238E27FC236}">
                <a16:creationId xmlns:a16="http://schemas.microsoft.com/office/drawing/2014/main" id="{38AB0B4D-CC0A-1674-2DCD-E4DE8D3491C0}"/>
              </a:ext>
            </a:extLst>
          </p:cNvPr>
          <p:cNvSpPr>
            <a:spLocks noGrp="1"/>
          </p:cNvSpPr>
          <p:nvPr>
            <p:ph type="ftr" sz="quarter" idx="11"/>
          </p:nvPr>
        </p:nvSpPr>
        <p:spPr/>
        <p:txBody>
          <a:bodyPr/>
          <a:lstStyle/>
          <a:p>
            <a:endParaRPr lang="en-GR"/>
          </a:p>
        </p:txBody>
      </p:sp>
      <p:sp>
        <p:nvSpPr>
          <p:cNvPr id="9" name="Slide Number Placeholder 8">
            <a:extLst>
              <a:ext uri="{FF2B5EF4-FFF2-40B4-BE49-F238E27FC236}">
                <a16:creationId xmlns:a16="http://schemas.microsoft.com/office/drawing/2014/main" id="{2F67350B-58D8-76A7-C07C-3324F988A8E0}"/>
              </a:ext>
            </a:extLst>
          </p:cNvPr>
          <p:cNvSpPr>
            <a:spLocks noGrp="1"/>
          </p:cNvSpPr>
          <p:nvPr>
            <p:ph type="sldNum" sz="quarter" idx="12"/>
          </p:nvPr>
        </p:nvSpPr>
        <p:spPr/>
        <p:txBody>
          <a:bodyPr/>
          <a:lstStyle/>
          <a:p>
            <a:fld id="{7FF09CB8-6C36-D74F-A225-27C395442100}" type="slidenum">
              <a:rPr lang="en-GR" smtClean="0"/>
              <a:t>‹#›</a:t>
            </a:fld>
            <a:endParaRPr lang="en-GR"/>
          </a:p>
        </p:txBody>
      </p:sp>
    </p:spTree>
    <p:extLst>
      <p:ext uri="{BB962C8B-B14F-4D97-AF65-F5344CB8AC3E}">
        <p14:creationId xmlns:p14="http://schemas.microsoft.com/office/powerpoint/2010/main" val="2099429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33E8-00D4-7C86-2943-F4CDF46BC31D}"/>
              </a:ext>
            </a:extLst>
          </p:cNvPr>
          <p:cNvSpPr>
            <a:spLocks noGrp="1"/>
          </p:cNvSpPr>
          <p:nvPr>
            <p:ph type="title"/>
          </p:nvPr>
        </p:nvSpPr>
        <p:spPr/>
        <p:txBody>
          <a:bodyPr/>
          <a:lstStyle/>
          <a:p>
            <a:r>
              <a:rPr lang="en-GB"/>
              <a:t>Click to edit Master title style</a:t>
            </a:r>
            <a:endParaRPr lang="en-GR"/>
          </a:p>
        </p:txBody>
      </p:sp>
      <p:sp>
        <p:nvSpPr>
          <p:cNvPr id="3" name="Date Placeholder 2">
            <a:extLst>
              <a:ext uri="{FF2B5EF4-FFF2-40B4-BE49-F238E27FC236}">
                <a16:creationId xmlns:a16="http://schemas.microsoft.com/office/drawing/2014/main" id="{FFB051FB-DA1C-9152-7E7E-6885ADCC4F3C}"/>
              </a:ext>
            </a:extLst>
          </p:cNvPr>
          <p:cNvSpPr>
            <a:spLocks noGrp="1"/>
          </p:cNvSpPr>
          <p:nvPr>
            <p:ph type="dt" sz="half" idx="10"/>
          </p:nvPr>
        </p:nvSpPr>
        <p:spPr/>
        <p:txBody>
          <a:bodyPr/>
          <a:lstStyle/>
          <a:p>
            <a:fld id="{187C42E3-FED3-C04E-B9FE-C3E193207218}" type="datetimeFigureOut">
              <a:rPr lang="en-GR" smtClean="0"/>
              <a:t>09/25/2024</a:t>
            </a:fld>
            <a:endParaRPr lang="en-GR"/>
          </a:p>
        </p:txBody>
      </p:sp>
      <p:sp>
        <p:nvSpPr>
          <p:cNvPr id="4" name="Footer Placeholder 3">
            <a:extLst>
              <a:ext uri="{FF2B5EF4-FFF2-40B4-BE49-F238E27FC236}">
                <a16:creationId xmlns:a16="http://schemas.microsoft.com/office/drawing/2014/main" id="{AD1DA80B-3469-114B-069D-32429F65F103}"/>
              </a:ext>
            </a:extLst>
          </p:cNvPr>
          <p:cNvSpPr>
            <a:spLocks noGrp="1"/>
          </p:cNvSpPr>
          <p:nvPr>
            <p:ph type="ftr" sz="quarter" idx="11"/>
          </p:nvPr>
        </p:nvSpPr>
        <p:spPr/>
        <p:txBody>
          <a:bodyPr/>
          <a:lstStyle/>
          <a:p>
            <a:endParaRPr lang="en-GR"/>
          </a:p>
        </p:txBody>
      </p:sp>
      <p:sp>
        <p:nvSpPr>
          <p:cNvPr id="5" name="Slide Number Placeholder 4">
            <a:extLst>
              <a:ext uri="{FF2B5EF4-FFF2-40B4-BE49-F238E27FC236}">
                <a16:creationId xmlns:a16="http://schemas.microsoft.com/office/drawing/2014/main" id="{CC39D3C4-AF8E-CB85-6F02-39E407A2CC2D}"/>
              </a:ext>
            </a:extLst>
          </p:cNvPr>
          <p:cNvSpPr>
            <a:spLocks noGrp="1"/>
          </p:cNvSpPr>
          <p:nvPr>
            <p:ph type="sldNum" sz="quarter" idx="12"/>
          </p:nvPr>
        </p:nvSpPr>
        <p:spPr/>
        <p:txBody>
          <a:bodyPr/>
          <a:lstStyle/>
          <a:p>
            <a:fld id="{7FF09CB8-6C36-D74F-A225-27C395442100}" type="slidenum">
              <a:rPr lang="en-GR" smtClean="0"/>
              <a:t>‹#›</a:t>
            </a:fld>
            <a:endParaRPr lang="en-GR"/>
          </a:p>
        </p:txBody>
      </p:sp>
    </p:spTree>
    <p:extLst>
      <p:ext uri="{BB962C8B-B14F-4D97-AF65-F5344CB8AC3E}">
        <p14:creationId xmlns:p14="http://schemas.microsoft.com/office/powerpoint/2010/main" val="1609920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92B97A-B178-FF60-32DF-CC28A0C40191}"/>
              </a:ext>
            </a:extLst>
          </p:cNvPr>
          <p:cNvSpPr>
            <a:spLocks noGrp="1"/>
          </p:cNvSpPr>
          <p:nvPr>
            <p:ph type="dt" sz="half" idx="10"/>
          </p:nvPr>
        </p:nvSpPr>
        <p:spPr/>
        <p:txBody>
          <a:bodyPr/>
          <a:lstStyle/>
          <a:p>
            <a:fld id="{187C42E3-FED3-C04E-B9FE-C3E193207218}" type="datetimeFigureOut">
              <a:rPr lang="en-GR" smtClean="0"/>
              <a:t>09/25/2024</a:t>
            </a:fld>
            <a:endParaRPr lang="en-GR"/>
          </a:p>
        </p:txBody>
      </p:sp>
      <p:sp>
        <p:nvSpPr>
          <p:cNvPr id="3" name="Footer Placeholder 2">
            <a:extLst>
              <a:ext uri="{FF2B5EF4-FFF2-40B4-BE49-F238E27FC236}">
                <a16:creationId xmlns:a16="http://schemas.microsoft.com/office/drawing/2014/main" id="{4D4C6CB8-C408-B913-190E-C87420B24CC3}"/>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D020A8BB-C86C-90CD-9C0F-3C5B4DD54925}"/>
              </a:ext>
            </a:extLst>
          </p:cNvPr>
          <p:cNvSpPr>
            <a:spLocks noGrp="1"/>
          </p:cNvSpPr>
          <p:nvPr>
            <p:ph type="sldNum" sz="quarter" idx="12"/>
          </p:nvPr>
        </p:nvSpPr>
        <p:spPr/>
        <p:txBody>
          <a:bodyPr/>
          <a:lstStyle/>
          <a:p>
            <a:fld id="{7FF09CB8-6C36-D74F-A225-27C395442100}" type="slidenum">
              <a:rPr lang="en-GR" smtClean="0"/>
              <a:t>‹#›</a:t>
            </a:fld>
            <a:endParaRPr lang="en-GR"/>
          </a:p>
        </p:txBody>
      </p:sp>
    </p:spTree>
    <p:extLst>
      <p:ext uri="{BB962C8B-B14F-4D97-AF65-F5344CB8AC3E}">
        <p14:creationId xmlns:p14="http://schemas.microsoft.com/office/powerpoint/2010/main" val="2024457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6F751-6DBD-2F6E-CDD0-9D53C7FD459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FA1A63A1-418C-4126-C45F-41E8E3ACC2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993485F4-CD75-2D42-0E5E-9E6E53A1FC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BCAF836-D956-D16E-4ABF-4E25201B8906}"/>
              </a:ext>
            </a:extLst>
          </p:cNvPr>
          <p:cNvSpPr>
            <a:spLocks noGrp="1"/>
          </p:cNvSpPr>
          <p:nvPr>
            <p:ph type="dt" sz="half" idx="10"/>
          </p:nvPr>
        </p:nvSpPr>
        <p:spPr/>
        <p:txBody>
          <a:bodyPr/>
          <a:lstStyle/>
          <a:p>
            <a:fld id="{187C42E3-FED3-C04E-B9FE-C3E193207218}" type="datetimeFigureOut">
              <a:rPr lang="en-GR" smtClean="0"/>
              <a:t>09/25/2024</a:t>
            </a:fld>
            <a:endParaRPr lang="en-GR"/>
          </a:p>
        </p:txBody>
      </p:sp>
      <p:sp>
        <p:nvSpPr>
          <p:cNvPr id="6" name="Footer Placeholder 5">
            <a:extLst>
              <a:ext uri="{FF2B5EF4-FFF2-40B4-BE49-F238E27FC236}">
                <a16:creationId xmlns:a16="http://schemas.microsoft.com/office/drawing/2014/main" id="{B0B28643-4D13-6F0C-3FF1-F8325947F4EE}"/>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FC6D4E80-FD57-C4C5-1340-F0B56801A036}"/>
              </a:ext>
            </a:extLst>
          </p:cNvPr>
          <p:cNvSpPr>
            <a:spLocks noGrp="1"/>
          </p:cNvSpPr>
          <p:nvPr>
            <p:ph type="sldNum" sz="quarter" idx="12"/>
          </p:nvPr>
        </p:nvSpPr>
        <p:spPr/>
        <p:txBody>
          <a:bodyPr/>
          <a:lstStyle/>
          <a:p>
            <a:fld id="{7FF09CB8-6C36-D74F-A225-27C395442100}" type="slidenum">
              <a:rPr lang="en-GR" smtClean="0"/>
              <a:t>‹#›</a:t>
            </a:fld>
            <a:endParaRPr lang="en-GR"/>
          </a:p>
        </p:txBody>
      </p:sp>
    </p:spTree>
    <p:extLst>
      <p:ext uri="{BB962C8B-B14F-4D97-AF65-F5344CB8AC3E}">
        <p14:creationId xmlns:p14="http://schemas.microsoft.com/office/powerpoint/2010/main" val="3773904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D8DE6-9C61-38EC-1BB9-2D45149D05F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D08A4D08-E7B8-0A1D-A1D8-BA81499EC9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55BAB311-BA2F-E710-9F24-67B4896FD5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2B9B42F-A82C-1867-BD77-14C3C1D1CD1C}"/>
              </a:ext>
            </a:extLst>
          </p:cNvPr>
          <p:cNvSpPr>
            <a:spLocks noGrp="1"/>
          </p:cNvSpPr>
          <p:nvPr>
            <p:ph type="dt" sz="half" idx="10"/>
          </p:nvPr>
        </p:nvSpPr>
        <p:spPr/>
        <p:txBody>
          <a:bodyPr/>
          <a:lstStyle/>
          <a:p>
            <a:fld id="{187C42E3-FED3-C04E-B9FE-C3E193207218}" type="datetimeFigureOut">
              <a:rPr lang="en-GR" smtClean="0"/>
              <a:t>09/25/2024</a:t>
            </a:fld>
            <a:endParaRPr lang="en-GR"/>
          </a:p>
        </p:txBody>
      </p:sp>
      <p:sp>
        <p:nvSpPr>
          <p:cNvPr id="6" name="Footer Placeholder 5">
            <a:extLst>
              <a:ext uri="{FF2B5EF4-FFF2-40B4-BE49-F238E27FC236}">
                <a16:creationId xmlns:a16="http://schemas.microsoft.com/office/drawing/2014/main" id="{511A4246-3A6E-7031-797F-60641ABC67C5}"/>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41826763-DD7D-6A3C-2DD1-100E74D2A323}"/>
              </a:ext>
            </a:extLst>
          </p:cNvPr>
          <p:cNvSpPr>
            <a:spLocks noGrp="1"/>
          </p:cNvSpPr>
          <p:nvPr>
            <p:ph type="sldNum" sz="quarter" idx="12"/>
          </p:nvPr>
        </p:nvSpPr>
        <p:spPr/>
        <p:txBody>
          <a:bodyPr/>
          <a:lstStyle/>
          <a:p>
            <a:fld id="{7FF09CB8-6C36-D74F-A225-27C395442100}" type="slidenum">
              <a:rPr lang="en-GR" smtClean="0"/>
              <a:t>‹#›</a:t>
            </a:fld>
            <a:endParaRPr lang="en-GR"/>
          </a:p>
        </p:txBody>
      </p:sp>
    </p:spTree>
    <p:extLst>
      <p:ext uri="{BB962C8B-B14F-4D97-AF65-F5344CB8AC3E}">
        <p14:creationId xmlns:p14="http://schemas.microsoft.com/office/powerpoint/2010/main" val="3195164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AD239A-D798-1A9B-2A62-EA8A78A5DC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R"/>
          </a:p>
        </p:txBody>
      </p:sp>
      <p:sp>
        <p:nvSpPr>
          <p:cNvPr id="3" name="Text Placeholder 2">
            <a:extLst>
              <a:ext uri="{FF2B5EF4-FFF2-40B4-BE49-F238E27FC236}">
                <a16:creationId xmlns:a16="http://schemas.microsoft.com/office/drawing/2014/main" id="{38DB1440-9419-958A-A28F-1E01D482BE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8FB6E255-48B5-FCE3-910F-F4917A6131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87C42E3-FED3-C04E-B9FE-C3E193207218}" type="datetimeFigureOut">
              <a:rPr lang="en-GR" smtClean="0"/>
              <a:t>09/25/2024</a:t>
            </a:fld>
            <a:endParaRPr lang="en-GR"/>
          </a:p>
        </p:txBody>
      </p:sp>
      <p:sp>
        <p:nvSpPr>
          <p:cNvPr id="5" name="Footer Placeholder 4">
            <a:extLst>
              <a:ext uri="{FF2B5EF4-FFF2-40B4-BE49-F238E27FC236}">
                <a16:creationId xmlns:a16="http://schemas.microsoft.com/office/drawing/2014/main" id="{2DF757DA-5575-56C1-83FB-B53C134605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R"/>
          </a:p>
        </p:txBody>
      </p:sp>
      <p:sp>
        <p:nvSpPr>
          <p:cNvPr id="6" name="Slide Number Placeholder 5">
            <a:extLst>
              <a:ext uri="{FF2B5EF4-FFF2-40B4-BE49-F238E27FC236}">
                <a16:creationId xmlns:a16="http://schemas.microsoft.com/office/drawing/2014/main" id="{8253C720-B38A-A314-A96B-3801C55D47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F09CB8-6C36-D74F-A225-27C395442100}" type="slidenum">
              <a:rPr lang="en-GR" smtClean="0"/>
              <a:t>‹#›</a:t>
            </a:fld>
            <a:endParaRPr lang="en-GR"/>
          </a:p>
        </p:txBody>
      </p:sp>
    </p:spTree>
    <p:extLst>
      <p:ext uri="{BB962C8B-B14F-4D97-AF65-F5344CB8AC3E}">
        <p14:creationId xmlns:p14="http://schemas.microsoft.com/office/powerpoint/2010/main" val="1630189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krogdakis@hmu.gr" TargetMode="External"/><Relationship Id="rId3" Type="http://schemas.openxmlformats.org/officeDocument/2006/relationships/image" Target="../media/image6.png"/><Relationship Id="rId7" Type="http://schemas.openxmlformats.org/officeDocument/2006/relationships/hyperlink" Target="mailto:kymakis@hmu.gr"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nanohmu.gr/" TargetMode="External"/><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AA0B56-D4FB-62B6-A723-9F8BB2C2425A}"/>
              </a:ext>
            </a:extLst>
          </p:cNvPr>
          <p:cNvSpPr txBox="1"/>
          <p:nvPr/>
        </p:nvSpPr>
        <p:spPr>
          <a:xfrm>
            <a:off x="0" y="726933"/>
            <a:ext cx="11680517" cy="646331"/>
          </a:xfrm>
          <a:prstGeom prst="rect">
            <a:avLst/>
          </a:prstGeom>
          <a:solidFill>
            <a:schemeClr val="tx2">
              <a:lumMod val="40000"/>
              <a:lumOff val="60000"/>
              <a:alpha val="52000"/>
            </a:schemeClr>
          </a:solidFill>
        </p:spPr>
        <p:txBody>
          <a:bodyPr wrap="square" rtlCol="0">
            <a:spAutoFit/>
          </a:bodyPr>
          <a:lstStyle/>
          <a:p>
            <a:pPr algn="just"/>
            <a:r>
              <a:rPr lang="en-US" b="1" dirty="0">
                <a:solidFill>
                  <a:srgbClr val="003366"/>
                </a:solidFill>
                <a:latin typeface="Times New Roman" panose="02020603050405020304" pitchFamily="18" charset="0"/>
                <a:cs typeface="Times New Roman" panose="02020603050405020304" pitchFamily="18" charset="0"/>
              </a:rPr>
              <a:t>Development of</a:t>
            </a:r>
            <a:r>
              <a:rPr lang="en-US" b="1" i="0" dirty="0">
                <a:solidFill>
                  <a:srgbClr val="003366"/>
                </a:solidFill>
                <a:effectLst/>
                <a:latin typeface="Times New Roman" panose="02020603050405020304" pitchFamily="18" charset="0"/>
                <a:cs typeface="Times New Roman" panose="02020603050405020304" pitchFamily="18" charset="0"/>
              </a:rPr>
              <a:t> solution processable 2D materials-enabled energy conversion technologies and emerging printed electronics integrated onto the same package toward self-powered hybrid chips for IoT and smart cities applications </a:t>
            </a:r>
          </a:p>
        </p:txBody>
      </p:sp>
      <p:sp>
        <p:nvSpPr>
          <p:cNvPr id="3" name="TextBox 2">
            <a:extLst>
              <a:ext uri="{FF2B5EF4-FFF2-40B4-BE49-F238E27FC236}">
                <a16:creationId xmlns:a16="http://schemas.microsoft.com/office/drawing/2014/main" id="{99DA8C48-A804-71A1-0D5D-F3DB591F428F}"/>
              </a:ext>
            </a:extLst>
          </p:cNvPr>
          <p:cNvSpPr txBox="1"/>
          <p:nvPr/>
        </p:nvSpPr>
        <p:spPr>
          <a:xfrm>
            <a:off x="8536322" y="5201590"/>
            <a:ext cx="3727046" cy="769441"/>
          </a:xfrm>
          <a:prstGeom prst="rect">
            <a:avLst/>
          </a:prstGeom>
          <a:noFill/>
        </p:spPr>
        <p:txBody>
          <a:bodyPr wrap="none" rtlCol="0">
            <a:spAutoFit/>
          </a:bodyPr>
          <a:lstStyle/>
          <a:p>
            <a:pPr algn="ctr"/>
            <a:r>
              <a:rPr lang="en-US" sz="1600" b="1" dirty="0">
                <a:solidFill>
                  <a:schemeClr val="tx2"/>
                </a:solidFill>
                <a:latin typeface="Arial" panose="020B0604020202020204" pitchFamily="34" charset="0"/>
                <a:cs typeface="Arial" panose="020B0604020202020204" pitchFamily="34" charset="0"/>
              </a:rPr>
              <a:t>Group leader: Prof. E. Kymakis</a:t>
            </a:r>
          </a:p>
          <a:p>
            <a:pPr algn="ctr"/>
            <a:r>
              <a:rPr lang="en-US" sz="1400" b="1" dirty="0">
                <a:solidFill>
                  <a:schemeClr val="tx2"/>
                </a:solidFill>
                <a:latin typeface="Arial" panose="020B0604020202020204" pitchFamily="34" charset="0"/>
                <a:cs typeface="Arial" panose="020B0604020202020204" pitchFamily="34" charset="0"/>
              </a:rPr>
              <a:t>Contact person: Assist. Prof. K. Rogdakis</a:t>
            </a:r>
          </a:p>
          <a:p>
            <a:pPr algn="ctr"/>
            <a:r>
              <a:rPr lang="en-US" sz="1400" b="1" dirty="0">
                <a:solidFill>
                  <a:srgbClr val="0070C0"/>
                </a:solidFill>
                <a:latin typeface="Arial" panose="020B0604020202020204" pitchFamily="34" charset="0"/>
                <a:cs typeface="Arial" panose="020B0604020202020204" pitchFamily="34" charset="0"/>
              </a:rPr>
              <a:t>More information:</a:t>
            </a:r>
          </a:p>
        </p:txBody>
      </p:sp>
      <p:sp>
        <p:nvSpPr>
          <p:cNvPr id="6" name="TextBox 5">
            <a:extLst>
              <a:ext uri="{FF2B5EF4-FFF2-40B4-BE49-F238E27FC236}">
                <a16:creationId xmlns:a16="http://schemas.microsoft.com/office/drawing/2014/main" id="{B678C3B8-B79D-8D27-C20A-023A478A97BD}"/>
              </a:ext>
            </a:extLst>
          </p:cNvPr>
          <p:cNvSpPr txBox="1"/>
          <p:nvPr/>
        </p:nvSpPr>
        <p:spPr>
          <a:xfrm>
            <a:off x="26260" y="7573"/>
            <a:ext cx="12237108" cy="461665"/>
          </a:xfrm>
          <a:prstGeom prst="rect">
            <a:avLst/>
          </a:prstGeom>
          <a:noFill/>
        </p:spPr>
        <p:txBody>
          <a:bodyPr wrap="square">
            <a:spAutoFit/>
          </a:bodyPr>
          <a:lstStyle/>
          <a:p>
            <a:r>
              <a:rPr lang="en-US" sz="2400" b="1" i="0" dirty="0" err="1">
                <a:solidFill>
                  <a:srgbClr val="003366"/>
                </a:solidFill>
                <a:effectLst/>
                <a:latin typeface="Times New Roman" panose="02020603050405020304" pitchFamily="18" charset="0"/>
                <a:cs typeface="Times New Roman" panose="02020603050405020304" pitchFamily="18" charset="0"/>
              </a:rPr>
              <a:t>Nano@HMU</a:t>
            </a:r>
            <a:r>
              <a:rPr lang="en-US" sz="2400" b="1" i="0" dirty="0">
                <a:solidFill>
                  <a:srgbClr val="003366"/>
                </a:solidFill>
                <a:effectLst/>
                <a:latin typeface="Times New Roman" panose="02020603050405020304" pitchFamily="18" charset="0"/>
                <a:cs typeface="Times New Roman" panose="02020603050405020304" pitchFamily="18" charset="0"/>
              </a:rPr>
              <a:t> Group at </a:t>
            </a:r>
            <a:r>
              <a:rPr lang="en-US" sz="2400" b="1" dirty="0">
                <a:solidFill>
                  <a:srgbClr val="003366"/>
                </a:solidFill>
                <a:latin typeface="Times New Roman" panose="02020603050405020304" pitchFamily="18" charset="0"/>
                <a:cs typeface="Times New Roman" panose="02020603050405020304" pitchFamily="18" charset="0"/>
              </a:rPr>
              <a:t>the </a:t>
            </a:r>
            <a:r>
              <a:rPr lang="en-US" sz="2400" b="1" i="0" dirty="0">
                <a:solidFill>
                  <a:srgbClr val="003366"/>
                </a:solidFill>
                <a:effectLst/>
                <a:latin typeface="Times New Roman" panose="02020603050405020304" pitchFamily="18" charset="0"/>
                <a:cs typeface="Times New Roman" panose="02020603050405020304" pitchFamily="18" charset="0"/>
              </a:rPr>
              <a:t>Hellenic Mediterranean University / </a:t>
            </a:r>
            <a:r>
              <a:rPr lang="en-US" sz="2400" b="1" dirty="0">
                <a:solidFill>
                  <a:srgbClr val="003366"/>
                </a:solidFill>
                <a:latin typeface="Times New Roman" panose="02020603050405020304" pitchFamily="18" charset="0"/>
                <a:cs typeface="Times New Roman" panose="02020603050405020304" pitchFamily="18" charset="0"/>
              </a:rPr>
              <a:t>i-</a:t>
            </a:r>
            <a:r>
              <a:rPr lang="en-US" sz="2400" b="1" i="0" dirty="0">
                <a:solidFill>
                  <a:srgbClr val="003366"/>
                </a:solidFill>
                <a:effectLst/>
                <a:latin typeface="Times New Roman" panose="02020603050405020304" pitchFamily="18" charset="0"/>
                <a:cs typeface="Times New Roman" panose="02020603050405020304" pitchFamily="18" charset="0"/>
              </a:rPr>
              <a:t>Emerge Institute</a:t>
            </a:r>
            <a:endParaRPr lang="en-GB" sz="2400" dirty="0"/>
          </a:p>
        </p:txBody>
      </p:sp>
      <p:pic>
        <p:nvPicPr>
          <p:cNvPr id="7" name="Εικόνα 6">
            <a:extLst>
              <a:ext uri="{FF2B5EF4-FFF2-40B4-BE49-F238E27FC236}">
                <a16:creationId xmlns:a16="http://schemas.microsoft.com/office/drawing/2014/main" id="{1CF2D8C3-F57D-F1A5-CE90-6E4AFD8A2F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793"/>
          <a:stretch/>
        </p:blipFill>
        <p:spPr bwMode="auto">
          <a:xfrm>
            <a:off x="7224642" y="1399144"/>
            <a:ext cx="4967358" cy="3829512"/>
          </a:xfrm>
          <a:prstGeom prst="rect">
            <a:avLst/>
          </a:prstGeom>
          <a:noFill/>
          <a:ln>
            <a:noFill/>
          </a:ln>
        </p:spPr>
      </p:pic>
      <p:sp>
        <p:nvSpPr>
          <p:cNvPr id="8" name="TextBox 7">
            <a:extLst>
              <a:ext uri="{FF2B5EF4-FFF2-40B4-BE49-F238E27FC236}">
                <a16:creationId xmlns:a16="http://schemas.microsoft.com/office/drawing/2014/main" id="{2F7616C4-AFFE-7646-6C74-50BCF2F791E7}"/>
              </a:ext>
            </a:extLst>
          </p:cNvPr>
          <p:cNvSpPr txBox="1"/>
          <p:nvPr/>
        </p:nvSpPr>
        <p:spPr>
          <a:xfrm>
            <a:off x="6581235" y="4878290"/>
            <a:ext cx="2228850" cy="1461939"/>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Nano@HMU with numbers</a:t>
            </a:r>
          </a:p>
          <a:p>
            <a:pPr marL="171450" indent="-171450">
              <a:buClr>
                <a:srgbClr val="FF0000"/>
              </a:buClr>
              <a:buFont typeface="Arial" panose="020B0604020202020204" pitchFamily="34" charset="0"/>
              <a:buChar char="•"/>
            </a:pPr>
            <a:r>
              <a:rPr lang="en-US" sz="1100" b="1" dirty="0">
                <a:latin typeface="Times New Roman" panose="02020603050405020304" pitchFamily="18" charset="0"/>
                <a:cs typeface="Times New Roman" panose="02020603050405020304" pitchFamily="18" charset="0"/>
              </a:rPr>
              <a:t>19</a:t>
            </a:r>
            <a:r>
              <a:rPr lang="en-US" sz="1100" dirty="0">
                <a:latin typeface="Times New Roman" panose="02020603050405020304" pitchFamily="18" charset="0"/>
                <a:cs typeface="Times New Roman" panose="02020603050405020304" pitchFamily="18" charset="0"/>
              </a:rPr>
              <a:t> researchers </a:t>
            </a:r>
          </a:p>
          <a:p>
            <a:pPr marL="171450" indent="-171450">
              <a:buClr>
                <a:srgbClr val="FF0000"/>
              </a:buClr>
              <a:buFont typeface="Arial" panose="020B0604020202020204" pitchFamily="34" charset="0"/>
              <a:buChar char="•"/>
            </a:pPr>
            <a:r>
              <a:rPr lang="en-US" sz="1100" b="1" dirty="0">
                <a:latin typeface="Times New Roman" panose="02020603050405020304" pitchFamily="18" charset="0"/>
                <a:cs typeface="Times New Roman" panose="02020603050405020304" pitchFamily="18" charset="0"/>
              </a:rPr>
              <a:t>4</a:t>
            </a:r>
            <a:r>
              <a:rPr lang="en-US" sz="1100" dirty="0">
                <a:latin typeface="Times New Roman" panose="02020603050405020304" pitchFamily="18" charset="0"/>
                <a:cs typeface="Times New Roman" panose="02020603050405020304" pitchFamily="18" charset="0"/>
              </a:rPr>
              <a:t> affiliated researchers</a:t>
            </a:r>
          </a:p>
          <a:p>
            <a:pPr marL="171450" indent="-171450">
              <a:buClr>
                <a:srgbClr val="FF0000"/>
              </a:buClr>
              <a:buFont typeface="Arial" panose="020B0604020202020204" pitchFamily="34" charset="0"/>
              <a:buChar char="•"/>
            </a:pPr>
            <a:r>
              <a:rPr lang="en-US" sz="1100" b="1" dirty="0">
                <a:latin typeface="Times New Roman" panose="02020603050405020304" pitchFamily="18" charset="0"/>
                <a:cs typeface="Times New Roman" panose="02020603050405020304" pitchFamily="18" charset="0"/>
              </a:rPr>
              <a:t>150</a:t>
            </a:r>
            <a:r>
              <a:rPr lang="en-US" sz="1100" dirty="0">
                <a:latin typeface="Times New Roman" panose="02020603050405020304" pitchFamily="18" charset="0"/>
                <a:cs typeface="Times New Roman" panose="02020603050405020304" pitchFamily="18" charset="0"/>
              </a:rPr>
              <a:t> journal publications</a:t>
            </a:r>
          </a:p>
          <a:p>
            <a:pPr marL="171450" indent="-171450">
              <a:buClr>
                <a:srgbClr val="FF0000"/>
              </a:buClr>
              <a:buFont typeface="Arial" panose="020B0604020202020204" pitchFamily="34" charset="0"/>
              <a:buChar char="•"/>
            </a:pPr>
            <a:r>
              <a:rPr lang="en-US" sz="1100" b="1" dirty="0">
                <a:latin typeface="Times New Roman" panose="02020603050405020304" pitchFamily="18" charset="0"/>
                <a:cs typeface="Times New Roman" panose="02020603050405020304" pitchFamily="18" charset="0"/>
              </a:rPr>
              <a:t>40</a:t>
            </a:r>
            <a:r>
              <a:rPr lang="en-US" sz="1100" dirty="0">
                <a:latin typeface="Times New Roman" panose="02020603050405020304" pitchFamily="18" charset="0"/>
                <a:cs typeface="Times New Roman" panose="02020603050405020304" pitchFamily="18" charset="0"/>
              </a:rPr>
              <a:t> invited talks in conferences</a:t>
            </a:r>
          </a:p>
          <a:p>
            <a:pPr marL="171450" indent="-171450">
              <a:buClr>
                <a:srgbClr val="FF0000"/>
              </a:buClr>
              <a:buFont typeface="Arial" panose="020B0604020202020204" pitchFamily="34" charset="0"/>
              <a:buChar char="•"/>
            </a:pPr>
            <a:r>
              <a:rPr lang="en-US" sz="1100" b="1" dirty="0">
                <a:latin typeface="Times New Roman" panose="02020603050405020304" pitchFamily="18" charset="0"/>
                <a:cs typeface="Times New Roman" panose="02020603050405020304" pitchFamily="18" charset="0"/>
              </a:rPr>
              <a:t>500m</a:t>
            </a:r>
            <a:r>
              <a:rPr lang="en-US" sz="1100" b="1" baseline="30000" dirty="0">
                <a:latin typeface="Times New Roman" panose="02020603050405020304" pitchFamily="18" charset="0"/>
                <a:cs typeface="Times New Roman" panose="02020603050405020304" pitchFamily="18" charset="0"/>
              </a:rPr>
              <a:t>2</a:t>
            </a:r>
            <a:r>
              <a:rPr lang="en-US" sz="1100" dirty="0">
                <a:latin typeface="Times New Roman" panose="02020603050405020304" pitchFamily="18" charset="0"/>
                <a:cs typeface="Times New Roman" panose="02020603050405020304" pitchFamily="18" charset="0"/>
              </a:rPr>
              <a:t> of lab space</a:t>
            </a:r>
          </a:p>
          <a:p>
            <a:pPr marL="171450" indent="-171450">
              <a:buClr>
                <a:srgbClr val="FF0000"/>
              </a:buClr>
              <a:buFont typeface="Arial" panose="020B0604020202020204" pitchFamily="34" charset="0"/>
              <a:buChar char="•"/>
            </a:pPr>
            <a:r>
              <a:rPr lang="en-US" sz="1100" b="1" dirty="0">
                <a:latin typeface="Times New Roman" panose="02020603050405020304" pitchFamily="18" charset="0"/>
                <a:cs typeface="Times New Roman" panose="02020603050405020304" pitchFamily="18" charset="0"/>
              </a:rPr>
              <a:t>8</a:t>
            </a:r>
            <a:r>
              <a:rPr lang="en-US" sz="1100" dirty="0">
                <a:latin typeface="Times New Roman" panose="02020603050405020304" pitchFamily="18" charset="0"/>
                <a:cs typeface="Times New Roman" panose="02020603050405020304" pitchFamily="18" charset="0"/>
              </a:rPr>
              <a:t> active research projects</a:t>
            </a:r>
          </a:p>
          <a:p>
            <a:pPr marL="171450" indent="-171450">
              <a:buClr>
                <a:srgbClr val="FF0000"/>
              </a:buClr>
              <a:buFont typeface="Arial" panose="020B0604020202020204" pitchFamily="34" charset="0"/>
              <a:buChar char="•"/>
            </a:pPr>
            <a:r>
              <a:rPr lang="en-US" sz="1100" b="1" dirty="0">
                <a:latin typeface="Times New Roman" panose="02020603050405020304" pitchFamily="18" charset="0"/>
                <a:cs typeface="Times New Roman" panose="02020603050405020304" pitchFamily="18" charset="0"/>
              </a:rPr>
              <a:t>9,5 M€ </a:t>
            </a:r>
            <a:r>
              <a:rPr lang="en-US" sz="1100" dirty="0">
                <a:latin typeface="Times New Roman" panose="02020603050405020304" pitchFamily="18" charset="0"/>
                <a:cs typeface="Times New Roman" panose="02020603050405020304" pitchFamily="18" charset="0"/>
              </a:rPr>
              <a:t>grants received</a:t>
            </a:r>
          </a:p>
        </p:txBody>
      </p:sp>
      <p:sp>
        <p:nvSpPr>
          <p:cNvPr id="9" name="TextBox 8">
            <a:extLst>
              <a:ext uri="{FF2B5EF4-FFF2-40B4-BE49-F238E27FC236}">
                <a16:creationId xmlns:a16="http://schemas.microsoft.com/office/drawing/2014/main" id="{DE7F4271-4DF0-410D-00F4-4D7A427B32C9}"/>
              </a:ext>
            </a:extLst>
          </p:cNvPr>
          <p:cNvSpPr txBox="1"/>
          <p:nvPr/>
        </p:nvSpPr>
        <p:spPr>
          <a:xfrm>
            <a:off x="-322865" y="1422047"/>
            <a:ext cx="7476139" cy="3323987"/>
          </a:xfrm>
          <a:prstGeom prst="rect">
            <a:avLst/>
          </a:prstGeom>
          <a:noFill/>
        </p:spPr>
        <p:txBody>
          <a:bodyPr wrap="square" rtlCol="0">
            <a:spAutoFit/>
          </a:bodyPr>
          <a:lstStyle/>
          <a:p>
            <a:pPr marL="342900" indent="-342900" algn="just">
              <a:buFont typeface="Arial" panose="020B0604020202020204" pitchFamily="34" charset="0"/>
              <a:buChar char="•"/>
            </a:pPr>
            <a:r>
              <a:rPr lang="en-US" sz="1500" b="1" dirty="0">
                <a:solidFill>
                  <a:schemeClr val="bg1"/>
                </a:solidFill>
                <a:highlight>
                  <a:srgbClr val="808000"/>
                </a:highlight>
                <a:latin typeface="Times New Roman" panose="02020603050405020304" pitchFamily="18" charset="0"/>
                <a:cs typeface="Times New Roman" panose="02020603050405020304" pitchFamily="18" charset="0"/>
              </a:rPr>
              <a:t>Graphene and related 2D layered materials.</a:t>
            </a:r>
            <a:r>
              <a:rPr lang="en-US" sz="1500" b="1" dirty="0">
                <a:solidFill>
                  <a:schemeClr val="bg1"/>
                </a:solidFill>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Solution-phase processing of 2D materials for additive manufacturing platforms. Formulation of printable/sprayable 2D materials and multicomponent heterostructures with tailored properties through chemical functionalization and doping processes. </a:t>
            </a:r>
          </a:p>
          <a:p>
            <a:pPr marL="342900" indent="-342900" algn="just">
              <a:buFont typeface="Arial" panose="020B0604020202020204" pitchFamily="34" charset="0"/>
              <a:buChar char="•"/>
            </a:pPr>
            <a:r>
              <a:rPr lang="en-US" sz="1500" b="1" dirty="0">
                <a:solidFill>
                  <a:schemeClr val="bg1"/>
                </a:solidFill>
                <a:highlight>
                  <a:srgbClr val="808000"/>
                </a:highlight>
                <a:latin typeface="Times New Roman" panose="02020603050405020304" pitchFamily="18" charset="0"/>
                <a:cs typeface="Times New Roman" panose="02020603050405020304" pitchFamily="18" charset="0"/>
              </a:rPr>
              <a:t>Organic &amp; perovskite solar cells.</a:t>
            </a:r>
            <a:r>
              <a:rPr lang="en-US" sz="1500" b="1" dirty="0">
                <a:solidFill>
                  <a:schemeClr val="bg1"/>
                </a:solidFill>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Development of non-fullerene acceptors organic and perovskite solar cells. Interfacial engineering of solution processable solar cells for improved performance and stability. </a:t>
            </a:r>
          </a:p>
          <a:p>
            <a:pPr marL="342900" indent="-342900" algn="just">
              <a:buFont typeface="Arial" panose="020B0604020202020204" pitchFamily="34" charset="0"/>
              <a:buChar char="•"/>
            </a:pPr>
            <a:r>
              <a:rPr lang="en-US" sz="1500" b="1" dirty="0">
                <a:solidFill>
                  <a:schemeClr val="bg1"/>
                </a:solidFill>
                <a:highlight>
                  <a:srgbClr val="808000"/>
                </a:highlight>
                <a:latin typeface="Times New Roman" panose="02020603050405020304" pitchFamily="18" charset="0"/>
                <a:cs typeface="Times New Roman" panose="02020603050405020304" pitchFamily="18" charset="0"/>
              </a:rPr>
              <a:t>Industrialization of emerging PVs.</a:t>
            </a:r>
            <a:r>
              <a:rPr lang="en-US" sz="1500" b="1" dirty="0">
                <a:solidFill>
                  <a:schemeClr val="bg1"/>
                </a:solidFill>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Development and engineering of transferable to industry roll-to-roll (R2R) and sheet-to-sheet (S2S) printing processes. Indoor and outdoor characterization and monitoring of PV modules and panels with IEC and ISOS protocols and correlation of environmental data with PV performance </a:t>
            </a:r>
          </a:p>
          <a:p>
            <a:pPr marL="342900" indent="-342900" algn="just">
              <a:buFont typeface="Arial" panose="020B0604020202020204" pitchFamily="34" charset="0"/>
              <a:buChar char="•"/>
            </a:pPr>
            <a:r>
              <a:rPr lang="en-US" sz="1500" b="1" dirty="0">
                <a:solidFill>
                  <a:schemeClr val="bg1"/>
                </a:solidFill>
                <a:highlight>
                  <a:srgbClr val="808000"/>
                </a:highlight>
                <a:latin typeface="Times New Roman" panose="02020603050405020304" pitchFamily="18" charset="0"/>
                <a:cs typeface="Times New Roman" panose="02020603050405020304" pitchFamily="18" charset="0"/>
              </a:rPr>
              <a:t>Printed &amp; Flexible electronics.</a:t>
            </a:r>
            <a:r>
              <a:rPr lang="en-US" sz="1500" b="1" dirty="0">
                <a:solidFill>
                  <a:schemeClr val="bg1"/>
                </a:solidFill>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Development of printed electronics (TFTs, foldable OLEDs, sensors), portable energy devices and assembly of self-powered, flexible platforms for agriculture, smart wearables, IoT and industry 4.0 applications.</a:t>
            </a:r>
          </a:p>
        </p:txBody>
      </p:sp>
      <p:grpSp>
        <p:nvGrpSpPr>
          <p:cNvPr id="13" name="Group 12">
            <a:extLst>
              <a:ext uri="{FF2B5EF4-FFF2-40B4-BE49-F238E27FC236}">
                <a16:creationId xmlns:a16="http://schemas.microsoft.com/office/drawing/2014/main" id="{3D7D939C-6AF5-8E86-AEFC-20FE8C399CB6}"/>
              </a:ext>
            </a:extLst>
          </p:cNvPr>
          <p:cNvGrpSpPr>
            <a:grpSpLocks noChangeAspect="1"/>
          </p:cNvGrpSpPr>
          <p:nvPr/>
        </p:nvGrpSpPr>
        <p:grpSpPr>
          <a:xfrm>
            <a:off x="101269" y="5116083"/>
            <a:ext cx="6527947" cy="960120"/>
            <a:chOff x="826488" y="4933997"/>
            <a:chExt cx="6838801" cy="1005839"/>
          </a:xfrm>
        </p:grpSpPr>
        <p:pic>
          <p:nvPicPr>
            <p:cNvPr id="11" name="Εικόνα 4" descr="Εικόνα που περιέχει κείμενο, στιγμιότυπο οθόνης, γραφιστική, αφίσα&#10;&#10;Περιγραφή που δημιουργήθηκε αυτόματα">
              <a:extLst>
                <a:ext uri="{FF2B5EF4-FFF2-40B4-BE49-F238E27FC236}">
                  <a16:creationId xmlns:a16="http://schemas.microsoft.com/office/drawing/2014/main" id="{8E260906-AE5C-D798-C15F-6473373BCC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80943" y="5019195"/>
              <a:ext cx="684346" cy="914400"/>
            </a:xfrm>
            <a:prstGeom prst="rect">
              <a:avLst/>
            </a:prstGeom>
          </p:spPr>
        </p:pic>
        <p:pic>
          <p:nvPicPr>
            <p:cNvPr id="12" name="Εικόνα 3">
              <a:extLst>
                <a:ext uri="{FF2B5EF4-FFF2-40B4-BE49-F238E27FC236}">
                  <a16:creationId xmlns:a16="http://schemas.microsoft.com/office/drawing/2014/main" id="{846F70A0-47B4-F2CC-F310-591E6CB2C04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488" y="4933997"/>
              <a:ext cx="6079689" cy="1005839"/>
            </a:xfrm>
            <a:prstGeom prst="rect">
              <a:avLst/>
            </a:prstGeom>
          </p:spPr>
        </p:pic>
      </p:grpSp>
      <p:sp>
        <p:nvSpPr>
          <p:cNvPr id="14" name="TextBox 13">
            <a:extLst>
              <a:ext uri="{FF2B5EF4-FFF2-40B4-BE49-F238E27FC236}">
                <a16:creationId xmlns:a16="http://schemas.microsoft.com/office/drawing/2014/main" id="{3FEAB41B-BF50-56C8-138A-DC179032D3D5}"/>
              </a:ext>
            </a:extLst>
          </p:cNvPr>
          <p:cNvSpPr txBox="1"/>
          <p:nvPr/>
        </p:nvSpPr>
        <p:spPr>
          <a:xfrm>
            <a:off x="26260" y="4809915"/>
            <a:ext cx="4395317" cy="323165"/>
          </a:xfrm>
          <a:prstGeom prst="rect">
            <a:avLst/>
          </a:prstGeom>
          <a:noFill/>
        </p:spPr>
        <p:txBody>
          <a:bodyPr wrap="square" rtlCol="0">
            <a:spAutoFit/>
          </a:bodyPr>
          <a:lstStyle/>
          <a:p>
            <a:r>
              <a:rPr lang="en-US" sz="1500" b="1" dirty="0">
                <a:latin typeface="Times" panose="02020603050405020304" pitchFamily="18" charset="0"/>
                <a:cs typeface="Times" panose="02020603050405020304" pitchFamily="18" charset="0"/>
              </a:rPr>
              <a:t>Recent Research highlights</a:t>
            </a:r>
            <a:endParaRPr lang="en-GB" sz="1500" b="1" dirty="0">
              <a:latin typeface="Times" panose="02020603050405020304" pitchFamily="18" charset="0"/>
              <a:cs typeface="Times" panose="02020603050405020304" pitchFamily="18" charset="0"/>
            </a:endParaRPr>
          </a:p>
        </p:txBody>
      </p:sp>
      <p:sp>
        <p:nvSpPr>
          <p:cNvPr id="16" name="TextBox 15">
            <a:extLst>
              <a:ext uri="{FF2B5EF4-FFF2-40B4-BE49-F238E27FC236}">
                <a16:creationId xmlns:a16="http://schemas.microsoft.com/office/drawing/2014/main" id="{67E7257E-5821-6506-3D1F-BA085A981334}"/>
              </a:ext>
            </a:extLst>
          </p:cNvPr>
          <p:cNvSpPr txBox="1"/>
          <p:nvPr/>
        </p:nvSpPr>
        <p:spPr>
          <a:xfrm>
            <a:off x="9415343" y="5856795"/>
            <a:ext cx="2417645" cy="369332"/>
          </a:xfrm>
          <a:prstGeom prst="rect">
            <a:avLst/>
          </a:prstGeom>
          <a:noFill/>
        </p:spPr>
        <p:txBody>
          <a:bodyPr wrap="square" rtlCol="0">
            <a:spAutoFit/>
          </a:bodyPr>
          <a:lstStyle/>
          <a:p>
            <a:r>
              <a:rPr lang="en-US" dirty="0">
                <a:latin typeface="Times" panose="02020603050405020304" pitchFamily="18" charset="0"/>
                <a:cs typeface="Times" panose="02020603050405020304" pitchFamily="18" charset="0"/>
                <a:hlinkClick r:id="rId6"/>
              </a:rPr>
              <a:t>https://nanohmu.gr</a:t>
            </a:r>
            <a:r>
              <a:rPr lang="en-US" dirty="0">
                <a:latin typeface="Times" panose="02020603050405020304" pitchFamily="18" charset="0"/>
                <a:cs typeface="Times" panose="02020603050405020304" pitchFamily="18" charset="0"/>
              </a:rPr>
              <a:t> </a:t>
            </a:r>
            <a:endParaRPr lang="en-GB" dirty="0">
              <a:latin typeface="Times" panose="02020603050405020304" pitchFamily="18" charset="0"/>
              <a:cs typeface="Times" panose="02020603050405020304" pitchFamily="18" charset="0"/>
            </a:endParaRPr>
          </a:p>
        </p:txBody>
      </p:sp>
      <p:sp>
        <p:nvSpPr>
          <p:cNvPr id="19" name="Rectangle 18">
            <a:extLst>
              <a:ext uri="{FF2B5EF4-FFF2-40B4-BE49-F238E27FC236}">
                <a16:creationId xmlns:a16="http://schemas.microsoft.com/office/drawing/2014/main" id="{8699915F-102A-CA1C-30F6-4DF281ED040D}"/>
              </a:ext>
            </a:extLst>
          </p:cNvPr>
          <p:cNvSpPr/>
          <p:nvPr/>
        </p:nvSpPr>
        <p:spPr>
          <a:xfrm>
            <a:off x="8595361" y="5170947"/>
            <a:ext cx="3569207" cy="101539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C020F34A-E884-295C-785A-4D76A781CD84}"/>
              </a:ext>
            </a:extLst>
          </p:cNvPr>
          <p:cNvSpPr txBox="1"/>
          <p:nvPr/>
        </p:nvSpPr>
        <p:spPr>
          <a:xfrm>
            <a:off x="3199320" y="6275284"/>
            <a:ext cx="3319272" cy="646331"/>
          </a:xfrm>
          <a:prstGeom prst="rect">
            <a:avLst/>
          </a:prstGeom>
          <a:noFill/>
        </p:spPr>
        <p:txBody>
          <a:bodyPr wrap="square" rtlCol="0">
            <a:spAutoFit/>
          </a:bodyPr>
          <a:lstStyle/>
          <a:p>
            <a:r>
              <a:rPr lang="en-US" b="1" dirty="0">
                <a:latin typeface="Times" panose="02020603050405020304" pitchFamily="18" charset="0"/>
                <a:cs typeface="Times" panose="02020603050405020304" pitchFamily="18" charset="0"/>
              </a:rPr>
              <a:t>Emails:</a:t>
            </a:r>
            <a:r>
              <a:rPr lang="en-US" dirty="0">
                <a:latin typeface="Times" panose="02020603050405020304" pitchFamily="18" charset="0"/>
                <a:cs typeface="Times" panose="02020603050405020304" pitchFamily="18" charset="0"/>
              </a:rPr>
              <a:t> </a:t>
            </a:r>
            <a:r>
              <a:rPr lang="en-US" dirty="0">
                <a:latin typeface="Times" panose="02020603050405020304" pitchFamily="18" charset="0"/>
                <a:cs typeface="Times" panose="02020603050405020304" pitchFamily="18" charset="0"/>
                <a:hlinkClick r:id="rId7"/>
              </a:rPr>
              <a:t>kymakis@hmu.gr</a:t>
            </a:r>
            <a:r>
              <a:rPr lang="en-US" dirty="0">
                <a:latin typeface="Times" panose="02020603050405020304" pitchFamily="18" charset="0"/>
                <a:cs typeface="Times" panose="02020603050405020304" pitchFamily="18" charset="0"/>
              </a:rPr>
              <a:t> , </a:t>
            </a:r>
            <a:r>
              <a:rPr lang="en-US" dirty="0">
                <a:latin typeface="Times" panose="02020603050405020304" pitchFamily="18" charset="0"/>
                <a:cs typeface="Times" panose="02020603050405020304" pitchFamily="18" charset="0"/>
                <a:hlinkClick r:id="rId8"/>
              </a:rPr>
              <a:t>krogdakis@hmu.gr</a:t>
            </a:r>
            <a:r>
              <a:rPr lang="en-US" dirty="0">
                <a:latin typeface="Times" panose="02020603050405020304" pitchFamily="18" charset="0"/>
                <a:cs typeface="Times" panose="02020603050405020304" pitchFamily="18" charset="0"/>
              </a:rPr>
              <a:t>  </a:t>
            </a:r>
            <a:endParaRPr lang="en-GB"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792274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TotalTime>
  <Words>363</Words>
  <Application>Microsoft Office PowerPoint</Application>
  <PresentationFormat>Widescreen</PresentationFormat>
  <Paragraphs>24</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Aptos</vt:lpstr>
      <vt:lpstr>Aptos Display</vt:lpstr>
      <vt:lpstr>Arial</vt:lpstr>
      <vt:lpstr>Calibri</vt:lpstr>
      <vt:lpstr>Source Sans Pro</vt:lpstr>
      <vt:lpstr>Times</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Kymakis Emmanuel</dc:creator>
  <cp:lastModifiedBy>Kostas Rogdakis</cp:lastModifiedBy>
  <cp:revision>9</cp:revision>
  <dcterms:created xsi:type="dcterms:W3CDTF">2024-09-25T05:56:43Z</dcterms:created>
  <dcterms:modified xsi:type="dcterms:W3CDTF">2024-09-25T11:52:29Z</dcterms:modified>
</cp:coreProperties>
</file>