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10"/>
    <p:restoredTop sz="95872" autoAdjust="0"/>
  </p:normalViewPr>
  <p:slideViewPr>
    <p:cSldViewPr>
      <p:cViewPr varScale="1">
        <p:scale>
          <a:sx n="129" d="100"/>
          <a:sy n="129" d="100"/>
        </p:scale>
        <p:origin x="32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C8CEAA-D63B-4643-8E50-A33C27E47267}" type="datetimeFigureOut">
              <a:rPr lang="en-US" smtClean="0"/>
              <a:t>10/11/21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2093EB-DCB4-4F94-B228-9134EB012834}" type="slidenum">
              <a:rPr lang="en-US" smtClean="0"/>
              <a:t>‹#›</a:t>
            </a:fld>
            <a:endParaRPr lang="en-US"/>
          </a:p>
        </p:txBody>
      </p:sp>
    </p:spTree>
    <p:extLst>
      <p:ext uri="{BB962C8B-B14F-4D97-AF65-F5344CB8AC3E}">
        <p14:creationId xmlns:p14="http://schemas.microsoft.com/office/powerpoint/2010/main" val="52114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C8CEAA-D63B-4643-8E50-A33C27E47267}" type="datetimeFigureOut">
              <a:rPr lang="en-US" smtClean="0"/>
              <a:t>10/11/21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2093EB-DCB4-4F94-B228-9134EB012834}" type="slidenum">
              <a:rPr lang="en-US" smtClean="0"/>
              <a:t>‹#›</a:t>
            </a:fld>
            <a:endParaRPr lang="en-US"/>
          </a:p>
        </p:txBody>
      </p:sp>
    </p:spTree>
    <p:extLst>
      <p:ext uri="{BB962C8B-B14F-4D97-AF65-F5344CB8AC3E}">
        <p14:creationId xmlns:p14="http://schemas.microsoft.com/office/powerpoint/2010/main" val="128845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C8CEAA-D63B-4643-8E50-A33C27E47267}" type="datetimeFigureOut">
              <a:rPr lang="en-US" smtClean="0"/>
              <a:t>10/11/21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2093EB-DCB4-4F94-B228-9134EB012834}" type="slidenum">
              <a:rPr lang="en-US" smtClean="0"/>
              <a:t>‹#›</a:t>
            </a:fld>
            <a:endParaRPr lang="en-US"/>
          </a:p>
        </p:txBody>
      </p:sp>
    </p:spTree>
    <p:extLst>
      <p:ext uri="{BB962C8B-B14F-4D97-AF65-F5344CB8AC3E}">
        <p14:creationId xmlns:p14="http://schemas.microsoft.com/office/powerpoint/2010/main" val="102963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C8CEAA-D63B-4643-8E50-A33C27E47267}" type="datetimeFigureOut">
              <a:rPr lang="en-US" smtClean="0"/>
              <a:t>10/11/21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2093EB-DCB4-4F94-B228-9134EB012834}" type="slidenum">
              <a:rPr lang="en-US" smtClean="0"/>
              <a:t>‹#›</a:t>
            </a:fld>
            <a:endParaRPr lang="en-US"/>
          </a:p>
        </p:txBody>
      </p:sp>
    </p:spTree>
    <p:extLst>
      <p:ext uri="{BB962C8B-B14F-4D97-AF65-F5344CB8AC3E}">
        <p14:creationId xmlns:p14="http://schemas.microsoft.com/office/powerpoint/2010/main" val="9743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C8CEAA-D63B-4643-8E50-A33C27E47267}" type="datetimeFigureOut">
              <a:rPr lang="en-US" smtClean="0"/>
              <a:t>10/11/21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2093EB-DCB4-4F94-B228-9134EB012834}" type="slidenum">
              <a:rPr lang="en-US" smtClean="0"/>
              <a:t>‹#›</a:t>
            </a:fld>
            <a:endParaRPr lang="en-US"/>
          </a:p>
        </p:txBody>
      </p:sp>
    </p:spTree>
    <p:extLst>
      <p:ext uri="{BB962C8B-B14F-4D97-AF65-F5344CB8AC3E}">
        <p14:creationId xmlns:p14="http://schemas.microsoft.com/office/powerpoint/2010/main" val="35273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C8CEAA-D63B-4643-8E50-A33C27E47267}" type="datetimeFigureOut">
              <a:rPr lang="en-US" smtClean="0"/>
              <a:t>10/11/21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52093EB-DCB4-4F94-B228-9134EB012834}" type="slidenum">
              <a:rPr lang="en-US" smtClean="0"/>
              <a:t>‹#›</a:t>
            </a:fld>
            <a:endParaRPr lang="en-US"/>
          </a:p>
        </p:txBody>
      </p:sp>
    </p:spTree>
    <p:extLst>
      <p:ext uri="{BB962C8B-B14F-4D97-AF65-F5344CB8AC3E}">
        <p14:creationId xmlns:p14="http://schemas.microsoft.com/office/powerpoint/2010/main" val="336494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EC8CEAA-D63B-4643-8E50-A33C27E47267}" type="datetimeFigureOut">
              <a:rPr lang="en-US" smtClean="0"/>
              <a:t>10/11/21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52093EB-DCB4-4F94-B228-9134EB012834}" type="slidenum">
              <a:rPr lang="en-US" smtClean="0"/>
              <a:t>‹#›</a:t>
            </a:fld>
            <a:endParaRPr lang="en-US"/>
          </a:p>
        </p:txBody>
      </p:sp>
    </p:spTree>
    <p:extLst>
      <p:ext uri="{BB962C8B-B14F-4D97-AF65-F5344CB8AC3E}">
        <p14:creationId xmlns:p14="http://schemas.microsoft.com/office/powerpoint/2010/main" val="36063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EC8CEAA-D63B-4643-8E50-A33C27E47267}" type="datetimeFigureOut">
              <a:rPr lang="en-US" smtClean="0"/>
              <a:t>10/11/21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52093EB-DCB4-4F94-B228-9134EB012834}" type="slidenum">
              <a:rPr lang="en-US" smtClean="0"/>
              <a:t>‹#›</a:t>
            </a:fld>
            <a:endParaRPr lang="en-US"/>
          </a:p>
        </p:txBody>
      </p:sp>
    </p:spTree>
    <p:extLst>
      <p:ext uri="{BB962C8B-B14F-4D97-AF65-F5344CB8AC3E}">
        <p14:creationId xmlns:p14="http://schemas.microsoft.com/office/powerpoint/2010/main" val="326216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EC8CEAA-D63B-4643-8E50-A33C27E47267}" type="datetimeFigureOut">
              <a:rPr lang="en-US" smtClean="0"/>
              <a:t>10/11/21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52093EB-DCB4-4F94-B228-9134EB012834}" type="slidenum">
              <a:rPr lang="en-US" smtClean="0"/>
              <a:t>‹#›</a:t>
            </a:fld>
            <a:endParaRPr lang="en-US"/>
          </a:p>
        </p:txBody>
      </p:sp>
    </p:spTree>
    <p:extLst>
      <p:ext uri="{BB962C8B-B14F-4D97-AF65-F5344CB8AC3E}">
        <p14:creationId xmlns:p14="http://schemas.microsoft.com/office/powerpoint/2010/main" val="52861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C8CEAA-D63B-4643-8E50-A33C27E47267}" type="datetimeFigureOut">
              <a:rPr lang="en-US" smtClean="0"/>
              <a:t>10/11/21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52093EB-DCB4-4F94-B228-9134EB012834}" type="slidenum">
              <a:rPr lang="en-US" smtClean="0"/>
              <a:t>‹#›</a:t>
            </a:fld>
            <a:endParaRPr lang="en-US"/>
          </a:p>
        </p:txBody>
      </p:sp>
    </p:spTree>
    <p:extLst>
      <p:ext uri="{BB962C8B-B14F-4D97-AF65-F5344CB8AC3E}">
        <p14:creationId xmlns:p14="http://schemas.microsoft.com/office/powerpoint/2010/main" val="250905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C8CEAA-D63B-4643-8E50-A33C27E47267}" type="datetimeFigureOut">
              <a:rPr lang="en-US" smtClean="0"/>
              <a:t>10/11/21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52093EB-DCB4-4F94-B228-9134EB012834}" type="slidenum">
              <a:rPr lang="en-US" smtClean="0"/>
              <a:t>‹#›</a:t>
            </a:fld>
            <a:endParaRPr lang="en-US"/>
          </a:p>
        </p:txBody>
      </p:sp>
    </p:spTree>
    <p:extLst>
      <p:ext uri="{BB962C8B-B14F-4D97-AF65-F5344CB8AC3E}">
        <p14:creationId xmlns:p14="http://schemas.microsoft.com/office/powerpoint/2010/main" val="418168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83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oleObject" Target="../embeddings/oleObject1.bin"/><Relationship Id="rId3" Type="http://schemas.openxmlformats.org/officeDocument/2006/relationships/image" Target="../media/image2.png"/><Relationship Id="rId7" Type="http://schemas.openxmlformats.org/officeDocument/2006/relationships/image" Target="../media/image3.jpeg"/><Relationship Id="rId12"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www.ubt.edu.al/" TargetMode="External"/><Relationship Id="rId11" Type="http://schemas.openxmlformats.org/officeDocument/2006/relationships/image" Target="../media/image6.png"/><Relationship Id="rId5" Type="http://schemas.openxmlformats.org/officeDocument/2006/relationships/hyperlink" Target="mailto:ehodaj@ubt.edu.al" TargetMode="External"/><Relationship Id="rId10" Type="http://schemas.openxmlformats.org/officeDocument/2006/relationships/image" Target="../media/image5.jpg"/><Relationship Id="rId4" Type="http://schemas.openxmlformats.org/officeDocument/2006/relationships/hyperlink" Target="https://scholar.google.com/citations?user=4B1fRa4AAAAJ&amp;hl=en" TargetMode="External"/><Relationship Id="rId9" Type="http://schemas.openxmlformats.org/officeDocument/2006/relationships/hyperlink" Target="https://www.researchgate.net/profile/Entela-Hodaj" TargetMode="External"/><Relationship Id="rId1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n de akademia e shkencave e shqipërisë an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75" y="130193"/>
            <a:ext cx="1011700" cy="10116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15805" y="1781348"/>
            <a:ext cx="2366353" cy="276999"/>
          </a:xfrm>
          <a:prstGeom prst="rect">
            <a:avLst/>
          </a:prstGeom>
          <a:noFill/>
        </p:spPr>
        <p:txBody>
          <a:bodyPr wrap="none" rtlCol="0">
            <a:spAutoFit/>
          </a:bodyPr>
          <a:lstStyle/>
          <a:p>
            <a:r>
              <a:rPr lang="en-US" sz="1200" b="1" dirty="0">
                <a:solidFill>
                  <a:schemeClr val="tx2"/>
                </a:solidFill>
                <a:latin typeface="Arial" panose="020B0604020202020204" pitchFamily="34" charset="0"/>
                <a:cs typeface="Arial" panose="020B0604020202020204" pitchFamily="34" charset="0"/>
              </a:rPr>
              <a:t>Contact person/Group leader:</a:t>
            </a:r>
          </a:p>
        </p:txBody>
      </p:sp>
      <p:sp>
        <p:nvSpPr>
          <p:cNvPr id="8" name="TextBox 7"/>
          <p:cNvSpPr txBox="1"/>
          <p:nvPr/>
        </p:nvSpPr>
        <p:spPr>
          <a:xfrm>
            <a:off x="4055711" y="1781641"/>
            <a:ext cx="177760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Dr. Entela Hodaj-</a:t>
            </a:r>
            <a:r>
              <a:rPr lang="en-US" sz="1200" dirty="0" err="1">
                <a:latin typeface="Arial" panose="020B0604020202020204" pitchFamily="34" charset="0"/>
                <a:cs typeface="Arial" panose="020B0604020202020204" pitchFamily="34" charset="0"/>
              </a:rPr>
              <a:t>Çeliku</a:t>
            </a:r>
            <a:endParaRPr lang="en-US" sz="1200" dirty="0">
              <a:latin typeface="Arial" panose="020B0604020202020204" pitchFamily="34" charset="0"/>
              <a:cs typeface="Arial" panose="020B0604020202020204" pitchFamily="34" charset="0"/>
            </a:endParaRPr>
          </a:p>
        </p:txBody>
      </p:sp>
      <p:sp>
        <p:nvSpPr>
          <p:cNvPr id="11" name="TextBox 10"/>
          <p:cNvSpPr txBox="1"/>
          <p:nvPr/>
        </p:nvSpPr>
        <p:spPr>
          <a:xfrm>
            <a:off x="76200" y="2156009"/>
            <a:ext cx="1415772" cy="276999"/>
          </a:xfrm>
          <a:prstGeom prst="rect">
            <a:avLst/>
          </a:prstGeom>
          <a:solidFill>
            <a:schemeClr val="accent1"/>
          </a:solid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Affiliation           </a:t>
            </a:r>
            <a:r>
              <a:rPr lang="en-US" sz="1200" dirty="0">
                <a:solidFill>
                  <a:schemeClr val="bg1"/>
                </a:solidFill>
                <a:latin typeface="Arial" panose="020B0604020202020204" pitchFamily="34" charset="0"/>
                <a:cs typeface="Arial" panose="020B0604020202020204" pitchFamily="34" charset="0"/>
              </a:rPr>
              <a:t> </a:t>
            </a:r>
          </a:p>
        </p:txBody>
      </p:sp>
      <p:sp>
        <p:nvSpPr>
          <p:cNvPr id="12" name="TextBox 11"/>
          <p:cNvSpPr txBox="1"/>
          <p:nvPr/>
        </p:nvSpPr>
        <p:spPr>
          <a:xfrm>
            <a:off x="1545110" y="2156008"/>
            <a:ext cx="5286512" cy="276999"/>
          </a:xfrm>
          <a:prstGeom prst="rect">
            <a:avLst/>
          </a:prstGeom>
          <a:noFill/>
        </p:spPr>
        <p:txBody>
          <a:bodyPr wrap="none" rtlCol="0">
            <a:spAutoFit/>
          </a:bodyPr>
          <a:lstStyle>
            <a:defPPr>
              <a:defRPr lang="en-US"/>
            </a:defPPr>
            <a:lvl1pPr>
              <a:defRPr sz="1200">
                <a:latin typeface="Arial" panose="020B0604020202020204" pitchFamily="34" charset="0"/>
                <a:cs typeface="Arial" panose="020B0604020202020204" pitchFamily="34" charset="0"/>
              </a:defRPr>
            </a:lvl1pPr>
          </a:lstStyle>
          <a:p>
            <a:r>
              <a:rPr lang="en-US" dirty="0"/>
              <a:t>Department of Chemistry, Faculty of Biotechnology and Food, AUT, Albania</a:t>
            </a:r>
          </a:p>
        </p:txBody>
      </p:sp>
      <p:sp>
        <p:nvSpPr>
          <p:cNvPr id="17" name="TextBox 16"/>
          <p:cNvSpPr txBox="1"/>
          <p:nvPr/>
        </p:nvSpPr>
        <p:spPr>
          <a:xfrm>
            <a:off x="185875" y="4722700"/>
            <a:ext cx="7032566" cy="2015936"/>
          </a:xfrm>
          <a:prstGeom prst="rect">
            <a:avLst/>
          </a:prstGeom>
          <a:noFill/>
        </p:spPr>
        <p:txBody>
          <a:bodyPr wrap="square" rtlCol="0">
            <a:spAutoFit/>
          </a:bodyPr>
          <a:lstStyle/>
          <a:p>
            <a:pPr marL="285750" indent="-285750" algn="just">
              <a:buFont typeface="Arial" panose="020B0604020202020204" pitchFamily="34" charset="0"/>
              <a:buChar char="•"/>
            </a:pPr>
            <a:r>
              <a:rPr lang="en-US" sz="1250" dirty="0">
                <a:latin typeface="Arial" panose="020B0604020202020204" pitchFamily="34" charset="0"/>
                <a:cs typeface="Arial" panose="020B0604020202020204" pitchFamily="34" charset="0"/>
              </a:rPr>
              <a:t>Isolation and structure of natural products. The research group studies biologically active small molecules in their natural, as opposed to therapeutic, context, and the small molecules that serve as biological information carriers are of special interest.</a:t>
            </a:r>
          </a:p>
          <a:p>
            <a:pPr marL="285750" indent="-285750" algn="just">
              <a:buFont typeface="Arial" panose="020B0604020202020204" pitchFamily="34" charset="0"/>
              <a:buChar char="•"/>
            </a:pPr>
            <a:r>
              <a:rPr lang="en-US" sz="1250" dirty="0">
                <a:latin typeface="Arial" panose="020B0604020202020204" pitchFamily="34" charset="0"/>
                <a:cs typeface="Arial" panose="020B0604020202020204" pitchFamily="34" charset="0"/>
              </a:rPr>
              <a:t>Essential oils loaded in </a:t>
            </a:r>
            <a:r>
              <a:rPr lang="en-US" sz="1250" dirty="0" err="1">
                <a:latin typeface="Arial" panose="020B0604020202020204" pitchFamily="34" charset="0"/>
                <a:cs typeface="Arial" panose="020B0604020202020204" pitchFamily="34" charset="0"/>
              </a:rPr>
              <a:t>nanosystems</a:t>
            </a:r>
            <a:r>
              <a:rPr lang="en-US" sz="1250" dirty="0">
                <a:latin typeface="Arial" panose="020B0604020202020204" pitchFamily="34" charset="0"/>
                <a:cs typeface="Arial" panose="020B0604020202020204" pitchFamily="34" charset="0"/>
              </a:rPr>
              <a:t> for food preservation.</a:t>
            </a:r>
          </a:p>
          <a:p>
            <a:pPr marL="285750" indent="-285750" algn="just">
              <a:buFont typeface="Arial" panose="020B0604020202020204" pitchFamily="34" charset="0"/>
              <a:buChar char="•"/>
            </a:pPr>
            <a:r>
              <a:rPr lang="en-US" sz="1250" dirty="0">
                <a:latin typeface="Arial" panose="020B0604020202020204" pitchFamily="34" charset="0"/>
                <a:cs typeface="Arial" panose="020B0604020202020204" pitchFamily="34" charset="0"/>
              </a:rPr>
              <a:t>Microbial natural products.</a:t>
            </a:r>
          </a:p>
          <a:p>
            <a:pPr marL="285750" indent="-285750" algn="just">
              <a:buFont typeface="Arial" panose="020B0604020202020204" pitchFamily="34" charset="0"/>
              <a:buChar char="•"/>
            </a:pPr>
            <a:r>
              <a:rPr lang="en-US" sz="1250" dirty="0">
                <a:latin typeface="Arial" panose="020B0604020202020204" pitchFamily="34" charset="0"/>
                <a:cs typeface="Arial" panose="020B0604020202020204" pitchFamily="34" charset="0"/>
              </a:rPr>
              <a:t>Marine natural products.</a:t>
            </a:r>
          </a:p>
          <a:p>
            <a:pPr marL="285750" indent="-285750" algn="just">
              <a:buFont typeface="Arial" panose="020B0604020202020204" pitchFamily="34" charset="0"/>
              <a:buChar char="•"/>
            </a:pPr>
            <a:r>
              <a:rPr lang="en-US" sz="1250" dirty="0">
                <a:latin typeface="Arial" panose="020B0604020202020204" pitchFamily="34" charset="0"/>
                <a:cs typeface="Arial" panose="020B0604020202020204" pitchFamily="34" charset="0"/>
              </a:rPr>
              <a:t>Human microbiome: Mining the gut microbiome for immunomodulatory molecules.</a:t>
            </a:r>
          </a:p>
          <a:p>
            <a:pPr marL="285750" indent="-285750" algn="just">
              <a:buFont typeface="Arial" panose="020B0604020202020204" pitchFamily="34" charset="0"/>
              <a:buChar char="•"/>
            </a:pPr>
            <a:r>
              <a:rPr lang="en-US" sz="1250" dirty="0">
                <a:latin typeface="Arial" panose="020B0604020202020204" pitchFamily="34" charset="0"/>
                <a:cs typeface="Arial" panose="020B0604020202020204" pitchFamily="34" charset="0"/>
              </a:rPr>
              <a:t>Functional material for food and packing industry.</a:t>
            </a:r>
          </a:p>
          <a:p>
            <a:pPr marL="285750" indent="-285750" algn="just">
              <a:buFont typeface="Arial" panose="020B0604020202020204" pitchFamily="34" charset="0"/>
              <a:buChar char="•"/>
            </a:pPr>
            <a:r>
              <a:rPr lang="en-US" sz="1250" dirty="0">
                <a:latin typeface="Arial" panose="020B0604020202020204" pitchFamily="34" charset="0"/>
                <a:cs typeface="Arial" panose="020B0604020202020204" pitchFamily="34" charset="0"/>
              </a:rPr>
              <a:t>Porous material for food waste absorption and recovery </a:t>
            </a:r>
          </a:p>
          <a:p>
            <a:pPr algn="just"/>
            <a:endParaRPr lang="en-US" sz="1250" dirty="0">
              <a:latin typeface="Arial" panose="020B0604020202020204" pitchFamily="34" charset="0"/>
              <a:cs typeface="Arial" panose="020B0604020202020204" pitchFamily="34" charset="0"/>
            </a:endParaRPr>
          </a:p>
        </p:txBody>
      </p:sp>
      <p:sp>
        <p:nvSpPr>
          <p:cNvPr id="22" name="Rectangle 21"/>
          <p:cNvSpPr/>
          <p:nvPr/>
        </p:nvSpPr>
        <p:spPr>
          <a:xfrm>
            <a:off x="1567172" y="3485400"/>
            <a:ext cx="4986027"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hlinkClick r:id="rId4"/>
              </a:rPr>
              <a:t>https://scholar.google.com/citations?user=4B1fRa4AAAAJ&amp;hl=en</a:t>
            </a:r>
            <a:endParaRPr lang="en-US" sz="1200" dirty="0">
              <a:latin typeface="Arial" panose="020B0604020202020204" pitchFamily="34" charset="0"/>
              <a:cs typeface="Arial" panose="020B0604020202020204" pitchFamily="34" charset="0"/>
            </a:endParaRPr>
          </a:p>
        </p:txBody>
      </p:sp>
      <p:sp>
        <p:nvSpPr>
          <p:cNvPr id="26" name="TextBox 25"/>
          <p:cNvSpPr txBox="1"/>
          <p:nvPr/>
        </p:nvSpPr>
        <p:spPr>
          <a:xfrm>
            <a:off x="76200" y="3471341"/>
            <a:ext cx="1418978" cy="276999"/>
          </a:xfrm>
          <a:prstGeom prst="rect">
            <a:avLst/>
          </a:prstGeom>
          <a:solidFill>
            <a:schemeClr val="accent1"/>
          </a:solidFill>
        </p:spPr>
        <p:txBody>
          <a:bodyPr wrap="square" rtlCol="0">
            <a:spAutoFit/>
          </a:bodyPr>
          <a:lstStyle>
            <a:defPPr>
              <a:defRPr lang="en-US"/>
            </a:defPPr>
            <a:lvl1pPr>
              <a:defRPr sz="1200" b="1">
                <a:solidFill>
                  <a:schemeClr val="bg1"/>
                </a:solidFill>
                <a:latin typeface="Arial" panose="020B0604020202020204" pitchFamily="34" charset="0"/>
                <a:cs typeface="Arial" panose="020B0604020202020204" pitchFamily="34" charset="0"/>
              </a:defRPr>
            </a:lvl1pPr>
          </a:lstStyle>
          <a:p>
            <a:r>
              <a:rPr lang="en-US" dirty="0"/>
              <a:t>Google Scholar   </a:t>
            </a:r>
          </a:p>
        </p:txBody>
      </p:sp>
      <p:sp>
        <p:nvSpPr>
          <p:cNvPr id="28" name="TextBox 27"/>
          <p:cNvSpPr txBox="1"/>
          <p:nvPr/>
        </p:nvSpPr>
        <p:spPr>
          <a:xfrm>
            <a:off x="76200" y="3809142"/>
            <a:ext cx="1431802" cy="276999"/>
          </a:xfrm>
          <a:prstGeom prst="rect">
            <a:avLst/>
          </a:prstGeom>
          <a:solidFill>
            <a:schemeClr val="accent1"/>
          </a:solidFill>
        </p:spPr>
        <p:txBody>
          <a:bodyPr wrap="none" rtlCol="0">
            <a:spAutoFit/>
          </a:bodyPr>
          <a:lstStyle>
            <a:defPPr>
              <a:defRPr lang="en-US"/>
            </a:defPPr>
            <a:lvl1pPr>
              <a:defRPr sz="1200" b="1">
                <a:solidFill>
                  <a:schemeClr val="bg1"/>
                </a:solidFill>
                <a:latin typeface="Arial" panose="020B0604020202020204" pitchFamily="34" charset="0"/>
                <a:cs typeface="Arial" panose="020B0604020202020204" pitchFamily="34" charset="0"/>
              </a:defRPr>
            </a:lvl1pPr>
          </a:lstStyle>
          <a:p>
            <a:r>
              <a:rPr lang="en-US" dirty="0"/>
              <a:t>Research Gate    </a:t>
            </a:r>
          </a:p>
        </p:txBody>
      </p:sp>
      <p:sp>
        <p:nvSpPr>
          <p:cNvPr id="31" name="TextBox 30"/>
          <p:cNvSpPr txBox="1"/>
          <p:nvPr/>
        </p:nvSpPr>
        <p:spPr>
          <a:xfrm>
            <a:off x="76200" y="2482300"/>
            <a:ext cx="1418978" cy="276999"/>
          </a:xfrm>
          <a:prstGeom prst="rect">
            <a:avLst/>
          </a:prstGeom>
          <a:solidFill>
            <a:schemeClr val="accent1"/>
          </a:solidFill>
        </p:spPr>
        <p:txBody>
          <a:bodyPr wrap="none" rtlCol="0">
            <a:spAutoFit/>
          </a:bodyPr>
          <a:lstStyle>
            <a:defPPr>
              <a:defRPr lang="en-US"/>
            </a:defPPr>
            <a:lvl1pPr>
              <a:defRPr sz="1200" b="1">
                <a:solidFill>
                  <a:schemeClr val="bg1"/>
                </a:solidFill>
                <a:latin typeface="Arial" panose="020B0604020202020204" pitchFamily="34" charset="0"/>
                <a:cs typeface="Arial" panose="020B0604020202020204" pitchFamily="34" charset="0"/>
              </a:defRPr>
            </a:lvl1pPr>
          </a:lstStyle>
          <a:p>
            <a:r>
              <a:rPr lang="en-US" dirty="0"/>
              <a:t>Mail address       </a:t>
            </a:r>
          </a:p>
        </p:txBody>
      </p:sp>
      <p:sp>
        <p:nvSpPr>
          <p:cNvPr id="32" name="TextBox 31"/>
          <p:cNvSpPr txBox="1"/>
          <p:nvPr/>
        </p:nvSpPr>
        <p:spPr>
          <a:xfrm>
            <a:off x="1539902" y="2466821"/>
            <a:ext cx="3067571" cy="276999"/>
          </a:xfrm>
          <a:prstGeom prst="rect">
            <a:avLst/>
          </a:prstGeom>
          <a:noFill/>
        </p:spPr>
        <p:txBody>
          <a:bodyPr wrap="none" rtlCol="0">
            <a:spAutoFit/>
          </a:bodyPr>
          <a:lstStyle/>
          <a:p>
            <a:r>
              <a:rPr lang="it-IT" sz="1200" dirty="0" err="1">
                <a:latin typeface="Arial" panose="020B0604020202020204" pitchFamily="34" charset="0"/>
                <a:cs typeface="Arial" panose="020B0604020202020204" pitchFamily="34" charset="0"/>
              </a:rPr>
              <a:t>Rruga</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Paisi</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Vodica</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Kodër-Kamëz</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Tiranë</a:t>
            </a:r>
            <a:endParaRPr lang="en-US" sz="1200" dirty="0">
              <a:latin typeface="Arial" panose="020B0604020202020204" pitchFamily="34" charset="0"/>
              <a:cs typeface="Arial" panose="020B0604020202020204" pitchFamily="34" charset="0"/>
            </a:endParaRPr>
          </a:p>
        </p:txBody>
      </p:sp>
      <p:sp>
        <p:nvSpPr>
          <p:cNvPr id="33" name="TextBox 32"/>
          <p:cNvSpPr txBox="1"/>
          <p:nvPr/>
        </p:nvSpPr>
        <p:spPr>
          <a:xfrm>
            <a:off x="123313" y="4295001"/>
            <a:ext cx="1398140" cy="276999"/>
          </a:xfrm>
          <a:prstGeom prst="rect">
            <a:avLst/>
          </a:prstGeom>
          <a:solidFill>
            <a:schemeClr val="accent1"/>
          </a:solidFill>
        </p:spPr>
        <p:txBody>
          <a:bodyPr wrap="none" rtlCol="0">
            <a:spAutoFit/>
          </a:bodyPr>
          <a:lstStyle>
            <a:defPPr>
              <a:defRPr lang="en-US"/>
            </a:defPPr>
            <a:lvl1pPr>
              <a:defRPr sz="1200" b="1">
                <a:solidFill>
                  <a:schemeClr val="bg1"/>
                </a:solidFill>
                <a:latin typeface="Arial" panose="020B0604020202020204" pitchFamily="34" charset="0"/>
                <a:cs typeface="Arial" panose="020B0604020202020204" pitchFamily="34" charset="0"/>
              </a:defRPr>
            </a:lvl1pPr>
          </a:lstStyle>
          <a:p>
            <a:r>
              <a:rPr lang="en-US" dirty="0"/>
              <a:t>Research lines   </a:t>
            </a:r>
          </a:p>
        </p:txBody>
      </p:sp>
      <p:sp>
        <p:nvSpPr>
          <p:cNvPr id="27" name="TextBox 26"/>
          <p:cNvSpPr txBox="1"/>
          <p:nvPr/>
        </p:nvSpPr>
        <p:spPr>
          <a:xfrm>
            <a:off x="76200" y="2817145"/>
            <a:ext cx="1418978" cy="276999"/>
          </a:xfrm>
          <a:prstGeom prst="rect">
            <a:avLst/>
          </a:prstGeom>
          <a:solidFill>
            <a:schemeClr val="accent1"/>
          </a:solidFill>
        </p:spPr>
        <p:txBody>
          <a:bodyPr wrap="none" rtlCol="0">
            <a:spAutoFit/>
          </a:bodyPr>
          <a:lstStyle>
            <a:defPPr>
              <a:defRPr lang="en-US"/>
            </a:defPPr>
            <a:lvl1pPr>
              <a:defRPr sz="1200" b="1">
                <a:solidFill>
                  <a:schemeClr val="bg1"/>
                </a:solidFill>
                <a:latin typeface="Arial" panose="020B0604020202020204" pitchFamily="34" charset="0"/>
                <a:cs typeface="Arial" panose="020B0604020202020204" pitchFamily="34" charset="0"/>
              </a:defRPr>
            </a:lvl1pPr>
          </a:lstStyle>
          <a:p>
            <a:r>
              <a:rPr lang="en-US" dirty="0"/>
              <a:t>Email/website     </a:t>
            </a:r>
          </a:p>
        </p:txBody>
      </p:sp>
      <p:sp>
        <p:nvSpPr>
          <p:cNvPr id="29" name="TextBox 28"/>
          <p:cNvSpPr txBox="1"/>
          <p:nvPr/>
        </p:nvSpPr>
        <p:spPr>
          <a:xfrm>
            <a:off x="1521453" y="2815654"/>
            <a:ext cx="255505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hlinkClick r:id="rId5"/>
              </a:rPr>
              <a:t>ehodaj@ubt.edu.al</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6"/>
              </a:rPr>
              <a:t>www.ubt.edu.al</a:t>
            </a:r>
            <a:endParaRPr lang="en-US" sz="1200" dirty="0">
              <a:latin typeface="Arial" panose="020B0604020202020204" pitchFamily="34" charset="0"/>
              <a:cs typeface="Arial" panose="020B0604020202020204" pitchFamily="34" charset="0"/>
            </a:endParaRPr>
          </a:p>
        </p:txBody>
      </p:sp>
      <p:sp>
        <p:nvSpPr>
          <p:cNvPr id="34" name="TextBox 33"/>
          <p:cNvSpPr txBox="1"/>
          <p:nvPr/>
        </p:nvSpPr>
        <p:spPr>
          <a:xfrm>
            <a:off x="1619340" y="1344978"/>
            <a:ext cx="4213974" cy="307777"/>
          </a:xfrm>
          <a:prstGeom prst="rect">
            <a:avLst/>
          </a:prstGeom>
          <a:noFill/>
        </p:spPr>
        <p:txBody>
          <a:bodyPr wrap="none" rtlCol="0">
            <a:spAutoFit/>
          </a:bodyPr>
          <a:lstStyle/>
          <a:p>
            <a:r>
              <a:rPr lang="en-US" sz="1400" b="1" dirty="0">
                <a:solidFill>
                  <a:schemeClr val="tx2"/>
                </a:solidFill>
                <a:latin typeface="Arial" panose="020B0604020202020204" pitchFamily="34" charset="0"/>
                <a:cs typeface="Arial" panose="020B0604020202020204" pitchFamily="34" charset="0"/>
              </a:rPr>
              <a:t>NANOTECHNOLOGY IN NATURAL PRODUCTS</a:t>
            </a:r>
          </a:p>
        </p:txBody>
      </p:sp>
      <p:pic>
        <p:nvPicPr>
          <p:cNvPr id="3" name="Picture 2"/>
          <p:cNvPicPr>
            <a:picLocks noChangeAspect="1"/>
          </p:cNvPicPr>
          <p:nvPr/>
        </p:nvPicPr>
        <p:blipFill>
          <a:blip r:embed="rId7"/>
          <a:stretch>
            <a:fillRect/>
          </a:stretch>
        </p:blipFill>
        <p:spPr>
          <a:xfrm>
            <a:off x="3429000" y="153393"/>
            <a:ext cx="1678644" cy="1221761"/>
          </a:xfrm>
          <a:prstGeom prst="rect">
            <a:avLst/>
          </a:prstGeom>
        </p:spPr>
      </p:pic>
      <p:sp>
        <p:nvSpPr>
          <p:cNvPr id="46" name="TextBox 45"/>
          <p:cNvSpPr txBox="1"/>
          <p:nvPr/>
        </p:nvSpPr>
        <p:spPr>
          <a:xfrm>
            <a:off x="1544543" y="3152001"/>
            <a:ext cx="519751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Dr. Entela </a:t>
            </a:r>
            <a:r>
              <a:rPr lang="en-US" sz="1200" dirty="0" err="1">
                <a:latin typeface="Arial" panose="020B0604020202020204" pitchFamily="34" charset="0"/>
                <a:cs typeface="Arial" panose="020B0604020202020204" pitchFamily="34" charset="0"/>
              </a:rPr>
              <a:t>Çeliku</a:t>
            </a:r>
            <a:r>
              <a:rPr lang="en-US" sz="1200" dirty="0">
                <a:latin typeface="Arial" panose="020B0604020202020204" pitchFamily="34" charset="0"/>
                <a:cs typeface="Arial" panose="020B0604020202020204" pitchFamily="34" charset="0"/>
              </a:rPr>
              <a:t>; Dr. </a:t>
            </a:r>
            <a:r>
              <a:rPr lang="en-US" sz="1200" dirty="0" err="1">
                <a:latin typeface="Arial" panose="020B0604020202020204" pitchFamily="34" charset="0"/>
                <a:cs typeface="Arial" panose="020B0604020202020204" pitchFamily="34" charset="0"/>
              </a:rPr>
              <a:t>Nertil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Xhaferaj</a:t>
            </a:r>
            <a:r>
              <a:rPr lang="en-US" sz="1200" dirty="0">
                <a:latin typeface="Arial" panose="020B0604020202020204" pitchFamily="34" charset="0"/>
                <a:cs typeface="Arial" panose="020B0604020202020204" pitchFamily="34" charset="0"/>
              </a:rPr>
              <a:t>; Dr. </a:t>
            </a:r>
            <a:r>
              <a:rPr lang="en-US" sz="1200" dirty="0" err="1">
                <a:latin typeface="Arial" panose="020B0604020202020204" pitchFamily="34" charset="0"/>
                <a:cs typeface="Arial" panose="020B0604020202020204" pitchFamily="34" charset="0"/>
              </a:rPr>
              <a:t>Erjon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Mamoci</a:t>
            </a:r>
            <a:r>
              <a:rPr lang="en-US" sz="1200" dirty="0">
                <a:latin typeface="Arial" panose="020B0604020202020204" pitchFamily="34" charset="0"/>
                <a:cs typeface="Arial" panose="020B0604020202020204" pitchFamily="34" charset="0"/>
              </a:rPr>
              <a:t>, MSc. </a:t>
            </a:r>
            <a:r>
              <a:rPr lang="en-US" sz="1200">
                <a:latin typeface="Arial" panose="020B0604020202020204" pitchFamily="34" charset="0"/>
                <a:cs typeface="Arial" panose="020B0604020202020204" pitchFamily="34" charset="0"/>
              </a:rPr>
              <a:t>Elton Basha</a:t>
            </a:r>
            <a:endParaRPr lang="en-US" sz="1200" dirty="0">
              <a:latin typeface="Arial" panose="020B0604020202020204" pitchFamily="34" charset="0"/>
              <a:cs typeface="Arial" panose="020B0604020202020204" pitchFamily="34" charset="0"/>
            </a:endParaRPr>
          </a:p>
        </p:txBody>
      </p:sp>
      <p:sp>
        <p:nvSpPr>
          <p:cNvPr id="47" name="TextBox 46"/>
          <p:cNvSpPr txBox="1"/>
          <p:nvPr/>
        </p:nvSpPr>
        <p:spPr>
          <a:xfrm>
            <a:off x="83003" y="3145215"/>
            <a:ext cx="1415772" cy="276999"/>
          </a:xfrm>
          <a:prstGeom prst="rect">
            <a:avLst/>
          </a:prstGeom>
          <a:solidFill>
            <a:schemeClr val="accent1"/>
          </a:solidFill>
        </p:spPr>
        <p:txBody>
          <a:bodyPr wrap="none" rtlCol="0">
            <a:spAutoFit/>
          </a:bodyPr>
          <a:lstStyle>
            <a:defPPr>
              <a:defRPr lang="en-US"/>
            </a:defPPr>
            <a:lvl1pPr>
              <a:defRPr sz="1200" b="1">
                <a:solidFill>
                  <a:schemeClr val="bg1"/>
                </a:solidFill>
                <a:latin typeface="Arial" panose="020B0604020202020204" pitchFamily="34" charset="0"/>
                <a:cs typeface="Arial" panose="020B0604020202020204" pitchFamily="34" charset="0"/>
              </a:defRPr>
            </a:lvl1pPr>
          </a:lstStyle>
          <a:p>
            <a:r>
              <a:rPr lang="en-US" dirty="0"/>
              <a:t>Group Members</a:t>
            </a:r>
          </a:p>
        </p:txBody>
      </p:sp>
      <p:sp>
        <p:nvSpPr>
          <p:cNvPr id="13" name="Rectangle 12"/>
          <p:cNvSpPr/>
          <p:nvPr/>
        </p:nvSpPr>
        <p:spPr>
          <a:xfrm>
            <a:off x="1491971" y="2156008"/>
            <a:ext cx="5877681" cy="19301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83002" y="4240154"/>
            <a:ext cx="7286650" cy="2431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descr="UBT – Universiteti Bujqësor i Tiranës">
            <a:extLst>
              <a:ext uri="{FF2B5EF4-FFF2-40B4-BE49-F238E27FC236}">
                <a16:creationId xmlns:a16="http://schemas.microsoft.com/office/drawing/2014/main" id="{AF290924-8448-1E43-83FB-1DED86B0282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4800" y="151291"/>
            <a:ext cx="990600" cy="990600"/>
          </a:xfrm>
          <a:prstGeom prst="rect">
            <a:avLst/>
          </a:prstGeom>
          <a:noFill/>
          <a:ln>
            <a:noFill/>
          </a:ln>
        </p:spPr>
      </p:pic>
      <p:sp>
        <p:nvSpPr>
          <p:cNvPr id="9" name="TextBox 8">
            <a:extLst>
              <a:ext uri="{FF2B5EF4-FFF2-40B4-BE49-F238E27FC236}">
                <a16:creationId xmlns:a16="http://schemas.microsoft.com/office/drawing/2014/main" id="{5C6BF5A2-3631-CC4C-A799-29634F9C0CB2}"/>
              </a:ext>
            </a:extLst>
          </p:cNvPr>
          <p:cNvSpPr txBox="1"/>
          <p:nvPr/>
        </p:nvSpPr>
        <p:spPr>
          <a:xfrm>
            <a:off x="1619254" y="3765632"/>
            <a:ext cx="3405804" cy="553998"/>
          </a:xfrm>
          <a:prstGeom prst="rect">
            <a:avLst/>
          </a:prstGeom>
          <a:noFill/>
        </p:spPr>
        <p:txBody>
          <a:bodyPr wrap="none" rtlCol="0">
            <a:spAutoFit/>
          </a:bodyPr>
          <a:lstStyle/>
          <a:p>
            <a:r>
              <a:rPr lang="en-US" sz="1200" dirty="0">
                <a:hlinkClick r:id="rId9"/>
              </a:rPr>
              <a:t>https://www.researchgate.net/profile/Entela-Hodaj</a:t>
            </a:r>
            <a:endParaRPr lang="en-US" sz="1200" dirty="0"/>
          </a:p>
          <a:p>
            <a:endParaRPr lang="en-US" dirty="0"/>
          </a:p>
        </p:txBody>
      </p:sp>
      <p:pic>
        <p:nvPicPr>
          <p:cNvPr id="14" name="Picture 13">
            <a:extLst>
              <a:ext uri="{FF2B5EF4-FFF2-40B4-BE49-F238E27FC236}">
                <a16:creationId xmlns:a16="http://schemas.microsoft.com/office/drawing/2014/main" id="{C2AC18E5-F844-F240-9143-DA36C57DB371}"/>
              </a:ext>
            </a:extLst>
          </p:cNvPr>
          <p:cNvPicPr>
            <a:picLocks noChangeAspect="1"/>
          </p:cNvPicPr>
          <p:nvPr/>
        </p:nvPicPr>
        <p:blipFill rotWithShape="1">
          <a:blip r:embed="rId10">
            <a:extLst>
              <a:ext uri="{28A0092B-C50C-407E-A947-70E740481C1C}">
                <a14:useLocalDpi xmlns:a14="http://schemas.microsoft.com/office/drawing/2010/main" val="0"/>
              </a:ext>
            </a:extLst>
          </a:blip>
          <a:srcRect l="11111" t="16650" r="15195"/>
          <a:stretch/>
        </p:blipFill>
        <p:spPr>
          <a:xfrm>
            <a:off x="7494919" y="1218091"/>
            <a:ext cx="1480327" cy="1448909"/>
          </a:xfrm>
          <a:prstGeom prst="rect">
            <a:avLst/>
          </a:prstGeom>
        </p:spPr>
      </p:pic>
      <p:pic>
        <p:nvPicPr>
          <p:cNvPr id="39" name="Picture 38">
            <a:extLst>
              <a:ext uri="{FF2B5EF4-FFF2-40B4-BE49-F238E27FC236}">
                <a16:creationId xmlns:a16="http://schemas.microsoft.com/office/drawing/2014/main" id="{6F67D227-19FA-254F-A999-351295DB66EA}"/>
              </a:ext>
            </a:extLst>
          </p:cNvPr>
          <p:cNvPicPr>
            <a:picLocks noChangeAspect="1"/>
          </p:cNvPicPr>
          <p:nvPr/>
        </p:nvPicPr>
        <p:blipFill>
          <a:blip r:embed="rId11"/>
          <a:stretch>
            <a:fillRect/>
          </a:stretch>
        </p:blipFill>
        <p:spPr>
          <a:xfrm>
            <a:off x="7480904" y="2925665"/>
            <a:ext cx="1478161" cy="1091352"/>
          </a:xfrm>
          <a:prstGeom prst="rect">
            <a:avLst/>
          </a:prstGeom>
        </p:spPr>
      </p:pic>
      <p:pic>
        <p:nvPicPr>
          <p:cNvPr id="40" name="Picture 6">
            <a:extLst>
              <a:ext uri="{FF2B5EF4-FFF2-40B4-BE49-F238E27FC236}">
                <a16:creationId xmlns:a16="http://schemas.microsoft.com/office/drawing/2014/main" id="{4AF9D7F6-D22F-E84A-B5BC-8A6070369F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94919" y="5486400"/>
            <a:ext cx="1480327" cy="115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 name="Object 4">
            <a:extLst>
              <a:ext uri="{FF2B5EF4-FFF2-40B4-BE49-F238E27FC236}">
                <a16:creationId xmlns:a16="http://schemas.microsoft.com/office/drawing/2014/main" id="{05C80AD0-BF14-9E4F-B735-1564E176B2D2}"/>
              </a:ext>
            </a:extLst>
          </p:cNvPr>
          <p:cNvGraphicFramePr>
            <a:graphicFrameLocks noChangeAspect="1"/>
          </p:cNvGraphicFramePr>
          <p:nvPr>
            <p:extLst>
              <p:ext uri="{D42A27DB-BD31-4B8C-83A1-F6EECF244321}">
                <p14:modId xmlns:p14="http://schemas.microsoft.com/office/powerpoint/2010/main" val="630264676"/>
              </p:ext>
            </p:extLst>
          </p:nvPr>
        </p:nvGraphicFramePr>
        <p:xfrm>
          <a:off x="7480904" y="4167680"/>
          <a:ext cx="1612638" cy="1370628"/>
        </p:xfrm>
        <a:graphic>
          <a:graphicData uri="http://schemas.openxmlformats.org/presentationml/2006/ole">
            <mc:AlternateContent xmlns:mc="http://schemas.openxmlformats.org/markup-compatibility/2006">
              <mc:Choice xmlns:v="urn:schemas-microsoft-com:vml" Requires="v">
                <p:oleObj spid="_x0000_s1027" name="Slide" r:id="rId13" imgW="2286000" imgH="1714500" progId="PowerPoint.Slide.12">
                  <p:embed/>
                </p:oleObj>
              </mc:Choice>
              <mc:Fallback>
                <p:oleObj name="Slide" r:id="rId13" imgW="2286000" imgH="1714500" progId="PowerPoint.Slide.12">
                  <p:embed/>
                  <p:pic>
                    <p:nvPicPr>
                      <p:cNvPr id="44037" name="Object 4">
                        <a:extLst>
                          <a:ext uri="{FF2B5EF4-FFF2-40B4-BE49-F238E27FC236}">
                            <a16:creationId xmlns:a16="http://schemas.microsoft.com/office/drawing/2014/main" id="{3C97BEA1-F855-DB4A-8539-926509C4C63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80904" y="4167680"/>
                        <a:ext cx="1612638" cy="137062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5325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195</Words>
  <Application>Microsoft Macintosh PowerPoint</Application>
  <PresentationFormat>On-screen Show (4:3)</PresentationFormat>
  <Paragraphs>23</Paragraphs>
  <Slides>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Calibri</vt:lpstr>
      <vt:lpstr>Office Theme</vt:lpstr>
      <vt:lpstr>Slide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FUJITSU</dc:creator>
  <cp:lastModifiedBy>entela hodaj</cp:lastModifiedBy>
  <cp:revision>38</cp:revision>
  <dcterms:created xsi:type="dcterms:W3CDTF">2020-02-03T15:07:38Z</dcterms:created>
  <dcterms:modified xsi:type="dcterms:W3CDTF">2021-10-12T10:58:19Z</dcterms:modified>
</cp:coreProperties>
</file>